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007" r:id="rId1"/>
  </p:sldMasterIdLst>
  <p:notesMasterIdLst>
    <p:notesMasterId r:id="rId58"/>
  </p:notesMasterIdLst>
  <p:handoutMasterIdLst>
    <p:handoutMasterId r:id="rId59"/>
  </p:handoutMasterIdLst>
  <p:sldIdLst>
    <p:sldId id="288" r:id="rId2"/>
    <p:sldId id="258" r:id="rId3"/>
    <p:sldId id="291" r:id="rId4"/>
    <p:sldId id="314" r:id="rId5"/>
    <p:sldId id="316" r:id="rId6"/>
    <p:sldId id="317" r:id="rId7"/>
    <p:sldId id="292" r:id="rId8"/>
    <p:sldId id="299" r:id="rId9"/>
    <p:sldId id="300" r:id="rId10"/>
    <p:sldId id="303" r:id="rId11"/>
    <p:sldId id="304" r:id="rId12"/>
    <p:sldId id="305" r:id="rId13"/>
    <p:sldId id="307" r:id="rId14"/>
    <p:sldId id="306" r:id="rId15"/>
    <p:sldId id="308" r:id="rId16"/>
    <p:sldId id="309" r:id="rId17"/>
    <p:sldId id="310" r:id="rId18"/>
    <p:sldId id="293" r:id="rId19"/>
    <p:sldId id="312" r:id="rId20"/>
    <p:sldId id="311" r:id="rId21"/>
    <p:sldId id="313" r:id="rId22"/>
    <p:sldId id="315" r:id="rId23"/>
    <p:sldId id="294" r:id="rId24"/>
    <p:sldId id="318" r:id="rId25"/>
    <p:sldId id="319" r:id="rId26"/>
    <p:sldId id="320" r:id="rId27"/>
    <p:sldId id="321" r:id="rId28"/>
    <p:sldId id="295" r:id="rId29"/>
    <p:sldId id="323" r:id="rId30"/>
    <p:sldId id="322" r:id="rId31"/>
    <p:sldId id="325" r:id="rId32"/>
    <p:sldId id="326" r:id="rId33"/>
    <p:sldId id="324" r:id="rId34"/>
    <p:sldId id="296" r:id="rId35"/>
    <p:sldId id="330" r:id="rId36"/>
    <p:sldId id="328" r:id="rId37"/>
    <p:sldId id="327" r:id="rId38"/>
    <p:sldId id="329" r:id="rId39"/>
    <p:sldId id="331" r:id="rId40"/>
    <p:sldId id="297" r:id="rId41"/>
    <p:sldId id="332" r:id="rId42"/>
    <p:sldId id="337" r:id="rId43"/>
    <p:sldId id="333" r:id="rId44"/>
    <p:sldId id="334" r:id="rId45"/>
    <p:sldId id="335" r:id="rId46"/>
    <p:sldId id="336" r:id="rId47"/>
    <p:sldId id="298" r:id="rId48"/>
    <p:sldId id="338" r:id="rId49"/>
    <p:sldId id="342" r:id="rId50"/>
    <p:sldId id="344" r:id="rId51"/>
    <p:sldId id="339" r:id="rId52"/>
    <p:sldId id="340" r:id="rId53"/>
    <p:sldId id="341" r:id="rId54"/>
    <p:sldId id="343" r:id="rId55"/>
    <p:sldId id="290" r:id="rId56"/>
    <p:sldId id="289" r:id="rId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9500"/>
    <a:srgbClr val="00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9" autoAdjust="0"/>
    <p:restoredTop sz="94671" autoAdjust="0"/>
  </p:normalViewPr>
  <p:slideViewPr>
    <p:cSldViewPr>
      <p:cViewPr varScale="1">
        <p:scale>
          <a:sx n="70" d="100"/>
          <a:sy n="70" d="100"/>
        </p:scale>
        <p:origin x="138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56" d="100"/>
          <a:sy n="56" d="100"/>
        </p:scale>
        <p:origin x="-1860"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5FD392A-6231-470F-BE41-9FBC83F91436}" type="datetimeFigureOut">
              <a:rPr lang="en-US" smtClean="0"/>
              <a:pPr/>
              <a:t>29/Jun/2013</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E20A512-03FA-478E-A7F1-5D7CB5BB9386}" type="slidenum">
              <a:rPr lang="en-US" smtClean="0"/>
              <a:pPr/>
              <a:t>‹#›</a:t>
            </a:fld>
            <a:endParaRPr lang="en-US" dirty="0"/>
          </a:p>
        </p:txBody>
      </p:sp>
    </p:spTree>
    <p:extLst>
      <p:ext uri="{BB962C8B-B14F-4D97-AF65-F5344CB8AC3E}">
        <p14:creationId xmlns:p14="http://schemas.microsoft.com/office/powerpoint/2010/main" val="29370125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83F83B8-EAB2-4C8C-A923-45D38C9F0A91}" type="datetimeFigureOut">
              <a:rPr lang="en-US" smtClean="0"/>
              <a:pPr/>
              <a:t>29/Jun/2013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13B7C29-484C-4923-A994-85526855555A}" type="slidenum">
              <a:rPr lang="en-US" smtClean="0"/>
              <a:pPr/>
              <a:t>‹#›</a:t>
            </a:fld>
            <a:endParaRPr lang="en-US" dirty="0"/>
          </a:p>
        </p:txBody>
      </p:sp>
    </p:spTree>
    <p:extLst>
      <p:ext uri="{BB962C8B-B14F-4D97-AF65-F5344CB8AC3E}">
        <p14:creationId xmlns:p14="http://schemas.microsoft.com/office/powerpoint/2010/main" val="822671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29/Jun/2013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29/Jun/2013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29/Jun/2013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29/Jun/2013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29/Jun/2013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29/Jun/2013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29/Jun/2013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29/Jun/2013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29/Jun/2013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29/Jun/2013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29/Jun/2013</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29/Jun/2013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4.xml"/><Relationship Id="rId1" Type="http://schemas.openxmlformats.org/officeDocument/2006/relationships/themeOverride" Target="../theme/themeOverride2.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22.gif"/><Relationship Id="rId4" Type="http://schemas.openxmlformats.org/officeDocument/2006/relationships/image" Target="../media/image21.jpeg"/></Relationships>
</file>

<file path=ppt/slides/_rels/slide22.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hyperlink" Target="mailto:birlamedisoft@gmail.com" TargetMode="External"/><Relationship Id="rId2" Type="http://schemas.openxmlformats.org/officeDocument/2006/relationships/hyperlink" Target="mailto:info@birlamedisoft.com" TargetMode="External"/><Relationship Id="rId1" Type="http://schemas.openxmlformats.org/officeDocument/2006/relationships/slideLayout" Target="../slideLayouts/slideLayout6.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4.xml"/><Relationship Id="rId1" Type="http://schemas.openxmlformats.org/officeDocument/2006/relationships/themeOverride" Target="../theme/themeOverride1.xml"/><Relationship Id="rId5" Type="http://schemas.openxmlformats.org/officeDocument/2006/relationships/image" Target="../media/image10.jpe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ain-img.jpg"/>
          <p:cNvPicPr>
            <a:picLocks noChangeAspect="1"/>
          </p:cNvPicPr>
          <p:nvPr/>
        </p:nvPicPr>
        <p:blipFill>
          <a:blip r:embed="rId2"/>
          <a:stretch>
            <a:fillRect/>
          </a:stretch>
        </p:blipFill>
        <p:spPr>
          <a:xfrm>
            <a:off x="381000" y="228600"/>
            <a:ext cx="8361528" cy="6271146"/>
          </a:xfrm>
          <a:prstGeom prst="rect">
            <a:avLst/>
          </a:prstGeom>
          <a:ln w="38100">
            <a:solidFill>
              <a:schemeClr val="tx2">
                <a:lumMod val="60000"/>
                <a:lumOff val="40000"/>
              </a:schemeClr>
            </a:solidFill>
          </a:ln>
          <a:effectLst>
            <a:outerShdw blurRad="63500" sx="102000" sy="102000" algn="ctr" rotWithShape="0">
              <a:prstClr val="black">
                <a:alpha val="40000"/>
              </a:prstClr>
            </a:outerShdw>
          </a:effectLst>
        </p:spPr>
      </p:pic>
      <p:sp>
        <p:nvSpPr>
          <p:cNvPr id="10" name="Title 5"/>
          <p:cNvSpPr txBox="1">
            <a:spLocks/>
          </p:cNvSpPr>
          <p:nvPr/>
        </p:nvSpPr>
        <p:spPr>
          <a:xfrm>
            <a:off x="685800" y="1447800"/>
            <a:ext cx="7620000" cy="962919"/>
          </a:xfrm>
          <a:prstGeom prst="roundRect">
            <a:avLst/>
          </a:prstGeom>
          <a:gradFill>
            <a:gsLst>
              <a:gs pos="7000">
                <a:srgbClr val="0070C0"/>
              </a:gs>
              <a:gs pos="83000">
                <a:schemeClr val="tx2">
                  <a:lumMod val="40000"/>
                  <a:lumOff val="60000"/>
                </a:schemeClr>
              </a:gs>
              <a:gs pos="83000">
                <a:srgbClr val="D4DEFF"/>
              </a:gs>
              <a:gs pos="100000">
                <a:srgbClr val="96AB94"/>
              </a:gs>
            </a:gsLst>
            <a:lin ang="27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625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6300" b="1" i="0" u="none" strike="noStrike" kern="1200" cap="none" spc="0" normalizeH="0" baseline="0" noProof="0" dirty="0" smtClean="0">
                <a:ln w="12700">
                  <a:solidFill>
                    <a:schemeClr val="tx2">
                      <a:lumMod val="75000"/>
                    </a:schemeClr>
                  </a:solidFill>
                </a:ln>
                <a:solidFill>
                  <a:schemeClr val="bg1"/>
                </a:solidFill>
                <a:effectLst>
                  <a:outerShdw blurRad="50800" dist="50800" dir="5400000" algn="ctr" rotWithShape="0">
                    <a:schemeClr val="tx1">
                      <a:lumMod val="65000"/>
                      <a:lumOff val="35000"/>
                    </a:schemeClr>
                  </a:outerShdw>
                </a:effectLst>
                <a:uLnTx/>
                <a:uFillTx/>
                <a:latin typeface="+mn-lt"/>
                <a:ea typeface="+mn-ea"/>
                <a:cs typeface="+mn-cs"/>
              </a:rPr>
              <a:t>BIRLAMEDISOFT</a:t>
            </a:r>
          </a:p>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3200" u="none" strike="noStrike" kern="1200" cap="none" spc="0" normalizeH="0" baseline="0" noProof="0" dirty="0" smtClean="0">
                <a:ln w="12700">
                  <a:noFill/>
                </a:ln>
                <a:solidFill>
                  <a:schemeClr val="bg1"/>
                </a:solidFill>
                <a:effectLst/>
                <a:uLnTx/>
                <a:uFillTx/>
                <a:latin typeface="Brush Script MT" pitchFamily="66" charset="0"/>
              </a:rPr>
              <a:t>We Care Health </a:t>
            </a:r>
            <a:r>
              <a:rPr lang="en-US" sz="3200" dirty="0" smtClean="0">
                <a:ln w="12700">
                  <a:noFill/>
                </a:ln>
                <a:solidFill>
                  <a:schemeClr val="bg1"/>
                </a:solidFill>
                <a:latin typeface="Brush Script MT" pitchFamily="66" charset="0"/>
              </a:rPr>
              <a:t>C</a:t>
            </a:r>
            <a:r>
              <a:rPr kumimoji="0" lang="en-US" sz="3200" u="none" strike="noStrike" kern="1200" cap="none" spc="0" normalizeH="0" baseline="0" noProof="0" dirty="0" smtClean="0">
                <a:ln w="12700">
                  <a:noFill/>
                </a:ln>
                <a:solidFill>
                  <a:schemeClr val="bg1"/>
                </a:solidFill>
                <a:effectLst/>
                <a:uLnTx/>
                <a:uFillTx/>
                <a:latin typeface="Brush Script MT" pitchFamily="66" charset="0"/>
              </a:rPr>
              <a:t>are…</a:t>
            </a:r>
            <a:endParaRPr kumimoji="0" lang="en-US" sz="3200" u="none" strike="noStrike" kern="1200" cap="none" spc="0" normalizeH="0" baseline="0" noProof="0" dirty="0">
              <a:ln w="12700">
                <a:noFill/>
              </a:ln>
              <a:solidFill>
                <a:schemeClr val="bg1"/>
              </a:solidFill>
              <a:effectLst/>
              <a:uLnTx/>
              <a:uFillTx/>
              <a:latin typeface="Brush Script MT" pitchFamily="66" charset="0"/>
            </a:endParaRPr>
          </a:p>
        </p:txBody>
      </p:sp>
      <p:sp>
        <p:nvSpPr>
          <p:cNvPr id="11" name="Rectangle 10"/>
          <p:cNvSpPr/>
          <p:nvPr/>
        </p:nvSpPr>
        <p:spPr>
          <a:xfrm>
            <a:off x="685800" y="4114800"/>
            <a:ext cx="7696200" cy="1200329"/>
          </a:xfrm>
          <a:prstGeom prst="rect">
            <a:avLst/>
          </a:prstGeom>
          <a:gradFill>
            <a:gsLst>
              <a:gs pos="0">
                <a:srgbClr val="0A5AD0"/>
              </a:gs>
              <a:gs pos="39999">
                <a:srgbClr val="85C2FF"/>
              </a:gs>
              <a:gs pos="70000">
                <a:srgbClr val="C4D6EB"/>
              </a:gs>
              <a:gs pos="100000">
                <a:srgbClr val="FFEBFA"/>
              </a:gs>
            </a:gsLst>
            <a:lin ang="8400000" scaled="0"/>
          </a:gradFill>
          <a:ln w="25400">
            <a:solidFill>
              <a:schemeClr val="bg1"/>
            </a:solidFill>
          </a:ln>
          <a:effectLst>
            <a:glow rad="139700">
              <a:schemeClr val="accent1">
                <a:satMod val="175000"/>
                <a:alpha val="40000"/>
              </a:schemeClr>
            </a:glow>
            <a:outerShdw blurRad="63500" sx="102000" sy="102000" algn="ctr" rotWithShape="0">
              <a:prstClr val="black">
                <a:alpha val="40000"/>
              </a:prstClr>
            </a:outerShdw>
          </a:effectLst>
        </p:spPr>
        <p:txBody>
          <a:bodyPr wrap="square" lIns="91440" tIns="45720" rIns="91440" bIns="45720">
            <a:spAutoFit/>
          </a:bodyPr>
          <a:lstStyle/>
          <a:p>
            <a:pPr algn="ctr"/>
            <a:r>
              <a:rPr lang="en-US" sz="36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ELV </a:t>
            </a:r>
          </a:p>
          <a:p>
            <a:pPr algn="ctr"/>
            <a:r>
              <a:rPr lang="en-US" sz="36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Extremely Low Voltage Systems</a:t>
            </a:r>
            <a:endParaRPr lang="en-US" sz="3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5" name="Rectangle 14"/>
          <p:cNvSpPr/>
          <p:nvPr/>
        </p:nvSpPr>
        <p:spPr>
          <a:xfrm>
            <a:off x="3581400" y="2819400"/>
            <a:ext cx="1600200" cy="461665"/>
          </a:xfrm>
          <a:prstGeom prst="rect">
            <a:avLst/>
          </a:prstGeom>
          <a:gradFill>
            <a:gsLst>
              <a:gs pos="0">
                <a:srgbClr val="0A5AD0"/>
              </a:gs>
              <a:gs pos="39999">
                <a:srgbClr val="85C2FF"/>
              </a:gs>
              <a:gs pos="70000">
                <a:srgbClr val="C4D6EB"/>
              </a:gs>
              <a:gs pos="100000">
                <a:srgbClr val="FFEBFA"/>
              </a:gs>
            </a:gsLst>
            <a:lin ang="8400000" scaled="0"/>
          </a:gradFill>
          <a:ln w="25400">
            <a:solidFill>
              <a:schemeClr val="bg1"/>
            </a:solidFill>
          </a:ln>
          <a:effectLst>
            <a:glow rad="139700">
              <a:schemeClr val="accent1">
                <a:satMod val="175000"/>
                <a:alpha val="40000"/>
              </a:schemeClr>
            </a:glow>
            <a:outerShdw blurRad="63500" sx="102000" sy="102000" algn="ctr" rotWithShape="0">
              <a:prstClr val="black">
                <a:alpha val="40000"/>
              </a:prstClr>
            </a:outerShdw>
          </a:effectLst>
        </p:spPr>
        <p:txBody>
          <a:bodyPr wrap="square" lIns="91440" tIns="45720" rIns="91440" bIns="45720">
            <a:spAutoFit/>
          </a:bodyPr>
          <a:lstStyle/>
          <a:p>
            <a:pPr algn="ctr"/>
            <a:r>
              <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Presents</a:t>
            </a:r>
            <a:endPar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6" name="Picture 5" descr="BM-logo.png"/>
          <p:cNvPicPr>
            <a:picLocks noChangeAspect="1"/>
          </p:cNvPicPr>
          <p:nvPr/>
        </p:nvPicPr>
        <p:blipFill>
          <a:blip r:embed="rId3" cstate="print"/>
          <a:stretch>
            <a:fillRect/>
          </a:stretch>
        </p:blipFill>
        <p:spPr>
          <a:xfrm>
            <a:off x="8153400" y="5943600"/>
            <a:ext cx="942975" cy="865417"/>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www.birlamedisoft.com</a:t>
            </a:r>
            <a:endParaRPr lang="en-US" sz="1600" b="1" dirty="0"/>
          </a:p>
        </p:txBody>
      </p:sp>
      <p:sp>
        <p:nvSpPr>
          <p:cNvPr id="9" name="Rounded Rectangle 8"/>
          <p:cNvSpPr/>
          <p:nvPr/>
        </p:nvSpPr>
        <p:spPr>
          <a:xfrm>
            <a:off x="2057400" y="76200"/>
            <a:ext cx="4648200" cy="533400"/>
          </a:xfrm>
          <a:prstGeom prst="roundRect">
            <a:avLst/>
          </a:prstGeom>
          <a:gradFill>
            <a:gsLst>
              <a:gs pos="0">
                <a:srgbClr val="0A5AD0"/>
              </a:gs>
              <a:gs pos="39999">
                <a:srgbClr val="85C2FF"/>
              </a:gs>
              <a:gs pos="70000">
                <a:srgbClr val="C4D6EB"/>
              </a:gs>
              <a:gs pos="100000">
                <a:srgbClr val="FFEBFA"/>
              </a:gs>
            </a:gsLst>
            <a:lin ang="8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2">
                    <a:lumMod val="75000"/>
                  </a:schemeClr>
                </a:solidFill>
              </a:rPr>
              <a:t>Authentication </a:t>
            </a:r>
          </a:p>
        </p:txBody>
      </p:sp>
      <p:sp>
        <p:nvSpPr>
          <p:cNvPr id="7" name="Rounded Rectangle 6"/>
          <p:cNvSpPr/>
          <p:nvPr/>
        </p:nvSpPr>
        <p:spPr>
          <a:xfrm>
            <a:off x="381000" y="914400"/>
            <a:ext cx="8382000" cy="5410200"/>
          </a:xfrm>
          <a:prstGeom prst="roundRect">
            <a:avLst>
              <a:gd name="adj" fmla="val 4894"/>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smtClean="0">
                <a:solidFill>
                  <a:schemeClr val="tx2">
                    <a:lumMod val="50000"/>
                  </a:schemeClr>
                </a:solidFill>
              </a:rPr>
              <a:t>Authentication</a:t>
            </a:r>
            <a:r>
              <a:rPr lang="en-US" sz="1600" dirty="0" smtClean="0">
                <a:solidFill>
                  <a:schemeClr val="tx2">
                    <a:lumMod val="50000"/>
                  </a:schemeClr>
                </a:solidFill>
              </a:rPr>
              <a:t>: Method of proving the identity.</a:t>
            </a:r>
          </a:p>
          <a:p>
            <a:pPr marL="627063" lvl="2" indent="-163513">
              <a:buFont typeface="Wingdings" pitchFamily="2" charset="2"/>
              <a:buChar char="§"/>
            </a:pPr>
            <a:r>
              <a:rPr lang="en-US" sz="1600" dirty="0" smtClean="0">
                <a:solidFill>
                  <a:schemeClr val="tx2">
                    <a:lumMod val="50000"/>
                  </a:schemeClr>
                </a:solidFill>
              </a:rPr>
              <a:t>Something a person is, has, or does.</a:t>
            </a:r>
          </a:p>
          <a:p>
            <a:pPr marL="627063" lvl="2" indent="-163513">
              <a:buFont typeface="Wingdings" pitchFamily="2" charset="2"/>
              <a:buChar char="§"/>
            </a:pPr>
            <a:r>
              <a:rPr lang="en-US" sz="1600" dirty="0" smtClean="0">
                <a:solidFill>
                  <a:schemeClr val="tx2">
                    <a:lumMod val="50000"/>
                  </a:schemeClr>
                </a:solidFill>
              </a:rPr>
              <a:t>Use of biometrics, passwords, passphrase, token, or other private information.</a:t>
            </a:r>
          </a:p>
          <a:p>
            <a:pPr marL="627063" lvl="2" indent="-163513">
              <a:buFont typeface="Wingdings" pitchFamily="2" charset="2"/>
              <a:buChar char="§"/>
            </a:pPr>
            <a:r>
              <a:rPr lang="en-US" sz="1600" dirty="0" smtClean="0">
                <a:solidFill>
                  <a:schemeClr val="tx2">
                    <a:lumMod val="50000"/>
                  </a:schemeClr>
                </a:solidFill>
              </a:rPr>
              <a:t>Strong Authentication is important</a:t>
            </a:r>
          </a:p>
          <a:p>
            <a:pPr marL="627063" lvl="2" indent="-163513">
              <a:lnSpc>
                <a:spcPct val="90000"/>
              </a:lnSpc>
              <a:buFont typeface="Wingdings" pitchFamily="2" charset="2"/>
              <a:buChar char="§"/>
            </a:pPr>
            <a:r>
              <a:rPr lang="en-US" sz="1600" dirty="0" smtClean="0">
                <a:solidFill>
                  <a:schemeClr val="tx2">
                    <a:lumMod val="50000"/>
                  </a:schemeClr>
                </a:solidFill>
              </a:rPr>
              <a:t>Biometrics : Verifies an identity by analyzing a unique person attribute or behavior (e.g., what a person “is”).</a:t>
            </a:r>
          </a:p>
          <a:p>
            <a:pPr marL="627063" lvl="2" indent="-163513">
              <a:lnSpc>
                <a:spcPct val="90000"/>
              </a:lnSpc>
              <a:buFont typeface="Wingdings" pitchFamily="2" charset="2"/>
              <a:buChar char="§"/>
            </a:pPr>
            <a:r>
              <a:rPr lang="en-US" sz="1600" dirty="0" smtClean="0">
                <a:solidFill>
                  <a:schemeClr val="tx2">
                    <a:lumMod val="50000"/>
                  </a:schemeClr>
                </a:solidFill>
              </a:rPr>
              <a:t>Most expensive way to prove identity, also has difficulties with user acceptance.</a:t>
            </a:r>
          </a:p>
          <a:p>
            <a:pPr marL="627063" lvl="2" indent="-163513">
              <a:lnSpc>
                <a:spcPct val="90000"/>
              </a:lnSpc>
              <a:buFont typeface="Wingdings" pitchFamily="2" charset="2"/>
              <a:buChar char="§"/>
            </a:pPr>
            <a:r>
              <a:rPr lang="en-US" sz="1600" dirty="0" smtClean="0">
                <a:solidFill>
                  <a:schemeClr val="tx2">
                    <a:lumMod val="50000"/>
                  </a:schemeClr>
                </a:solidFill>
              </a:rPr>
              <a:t>Many different types of biometric systems, know the most common.</a:t>
            </a:r>
          </a:p>
          <a:p>
            <a:pPr marL="627063" lvl="2" indent="-163513">
              <a:lnSpc>
                <a:spcPct val="90000"/>
              </a:lnSpc>
              <a:buFont typeface="Wingdings" pitchFamily="2" charset="2"/>
              <a:buChar char="§"/>
            </a:pPr>
            <a:r>
              <a:rPr lang="en-US" sz="1600" dirty="0" smtClean="0">
                <a:solidFill>
                  <a:schemeClr val="tx2">
                    <a:lumMod val="50000"/>
                  </a:schemeClr>
                </a:solidFill>
              </a:rPr>
              <a:t>Most common biometric systems:</a:t>
            </a:r>
          </a:p>
          <a:p>
            <a:pPr marL="1092200" lvl="2" indent="-177800">
              <a:lnSpc>
                <a:spcPct val="90000"/>
              </a:lnSpc>
              <a:buFont typeface="Wingdings" pitchFamily="2" charset="2"/>
              <a:buChar char="v"/>
            </a:pPr>
            <a:r>
              <a:rPr lang="en-US" sz="1600" dirty="0" smtClean="0">
                <a:solidFill>
                  <a:schemeClr val="tx2">
                    <a:lumMod val="50000"/>
                  </a:schemeClr>
                </a:solidFill>
              </a:rPr>
              <a:t>Fingerprint</a:t>
            </a:r>
          </a:p>
          <a:p>
            <a:pPr marL="1092200" lvl="2" indent="-177800">
              <a:lnSpc>
                <a:spcPct val="90000"/>
              </a:lnSpc>
              <a:buFont typeface="Wingdings" pitchFamily="2" charset="2"/>
              <a:buChar char="v"/>
            </a:pPr>
            <a:r>
              <a:rPr lang="en-US" sz="1600" dirty="0" smtClean="0">
                <a:solidFill>
                  <a:schemeClr val="tx2">
                    <a:lumMod val="50000"/>
                  </a:schemeClr>
                </a:solidFill>
              </a:rPr>
              <a:t>Palm Scan</a:t>
            </a:r>
          </a:p>
          <a:p>
            <a:pPr marL="1092200" lvl="2" indent="-177800">
              <a:lnSpc>
                <a:spcPct val="90000"/>
              </a:lnSpc>
              <a:buFont typeface="Wingdings" pitchFamily="2" charset="2"/>
              <a:buChar char="v"/>
            </a:pPr>
            <a:r>
              <a:rPr lang="en-US" sz="1600" dirty="0" smtClean="0">
                <a:solidFill>
                  <a:schemeClr val="tx2">
                    <a:lumMod val="50000"/>
                  </a:schemeClr>
                </a:solidFill>
              </a:rPr>
              <a:t>Hand Geometry</a:t>
            </a:r>
          </a:p>
          <a:p>
            <a:pPr marL="1092200" lvl="2" indent="-177800">
              <a:lnSpc>
                <a:spcPct val="90000"/>
              </a:lnSpc>
              <a:buFont typeface="Wingdings" pitchFamily="2" charset="2"/>
              <a:buChar char="v"/>
            </a:pPr>
            <a:r>
              <a:rPr lang="en-US" sz="1600" dirty="0" smtClean="0">
                <a:solidFill>
                  <a:schemeClr val="tx2">
                    <a:lumMod val="50000"/>
                  </a:schemeClr>
                </a:solidFill>
              </a:rPr>
              <a:t>Iris Scan</a:t>
            </a:r>
          </a:p>
          <a:p>
            <a:pPr marL="1092200" lvl="2" indent="-177800">
              <a:lnSpc>
                <a:spcPct val="90000"/>
              </a:lnSpc>
              <a:buFont typeface="Wingdings" pitchFamily="2" charset="2"/>
              <a:buChar char="v"/>
            </a:pPr>
            <a:r>
              <a:rPr lang="en-US" sz="1600" dirty="0" smtClean="0">
                <a:solidFill>
                  <a:schemeClr val="tx2">
                    <a:lumMod val="50000"/>
                  </a:schemeClr>
                </a:solidFill>
              </a:rPr>
              <a:t>Signature Dynamics</a:t>
            </a:r>
          </a:p>
          <a:p>
            <a:pPr marL="1092200" lvl="2" indent="-177800">
              <a:lnSpc>
                <a:spcPct val="90000"/>
              </a:lnSpc>
              <a:buFont typeface="Wingdings" pitchFamily="2" charset="2"/>
              <a:buChar char="v"/>
            </a:pPr>
            <a:r>
              <a:rPr lang="en-US" sz="1600" dirty="0" smtClean="0">
                <a:solidFill>
                  <a:schemeClr val="tx2">
                    <a:lumMod val="50000"/>
                  </a:schemeClr>
                </a:solidFill>
              </a:rPr>
              <a:t>Keyboard Dynamics</a:t>
            </a:r>
          </a:p>
          <a:p>
            <a:pPr marL="1092200" lvl="2" indent="-177800">
              <a:lnSpc>
                <a:spcPct val="90000"/>
              </a:lnSpc>
              <a:buFont typeface="Wingdings" pitchFamily="2" charset="2"/>
              <a:buChar char="v"/>
            </a:pPr>
            <a:r>
              <a:rPr lang="en-US" sz="1600" dirty="0" smtClean="0">
                <a:solidFill>
                  <a:schemeClr val="tx2">
                    <a:lumMod val="50000"/>
                  </a:schemeClr>
                </a:solidFill>
              </a:rPr>
              <a:t>Voice Print</a:t>
            </a:r>
          </a:p>
          <a:p>
            <a:pPr marL="1092200" lvl="2" indent="-177800">
              <a:lnSpc>
                <a:spcPct val="90000"/>
              </a:lnSpc>
              <a:buFont typeface="Wingdings" pitchFamily="2" charset="2"/>
              <a:buChar char="v"/>
            </a:pPr>
            <a:r>
              <a:rPr lang="en-US" sz="1600" dirty="0" smtClean="0">
                <a:solidFill>
                  <a:schemeClr val="tx2">
                    <a:lumMod val="50000"/>
                  </a:schemeClr>
                </a:solidFill>
              </a:rPr>
              <a:t>Facial Scan</a:t>
            </a:r>
          </a:p>
          <a:p>
            <a:pPr marL="1092200" lvl="2" indent="-177800">
              <a:lnSpc>
                <a:spcPct val="90000"/>
              </a:lnSpc>
              <a:buFont typeface="Wingdings" pitchFamily="2" charset="2"/>
              <a:buChar char="v"/>
            </a:pPr>
            <a:r>
              <a:rPr lang="en-US" sz="1600" dirty="0" smtClean="0">
                <a:solidFill>
                  <a:schemeClr val="tx2">
                    <a:lumMod val="50000"/>
                  </a:schemeClr>
                </a:solidFill>
              </a:rPr>
              <a:t>Hand Topography</a:t>
            </a:r>
          </a:p>
          <a:p>
            <a:pPr marL="627063" lvl="2" indent="-163513">
              <a:lnSpc>
                <a:spcPct val="90000"/>
              </a:lnSpc>
              <a:buFont typeface="Wingdings" pitchFamily="2" charset="2"/>
              <a:buChar char="§"/>
            </a:pPr>
            <a:r>
              <a:rPr lang="en-US" sz="1600" dirty="0" smtClean="0">
                <a:solidFill>
                  <a:schemeClr val="tx2">
                    <a:lumMod val="50000"/>
                  </a:schemeClr>
                </a:solidFill>
              </a:rPr>
              <a:t>Passwords : User name + password is the most common identification, authentication scheme.</a:t>
            </a:r>
          </a:p>
        </p:txBody>
      </p:sp>
      <p:pic>
        <p:nvPicPr>
          <p:cNvPr id="6" name="Picture 5" descr="BM-logo.png"/>
          <p:cNvPicPr>
            <a:picLocks noChangeAspect="1"/>
          </p:cNvPicPr>
          <p:nvPr/>
        </p:nvPicPr>
        <p:blipFill>
          <a:blip r:embed="rId2" cstate="print"/>
          <a:stretch>
            <a:fillRect/>
          </a:stretch>
        </p:blipFill>
        <p:spPr>
          <a:xfrm>
            <a:off x="8153400" y="5943600"/>
            <a:ext cx="942975" cy="865417"/>
          </a:xfrm>
          <a:prstGeom prst="rect">
            <a:avLst/>
          </a:prstGeom>
        </p:spPr>
      </p:pic>
      <p:pic>
        <p:nvPicPr>
          <p:cNvPr id="10242" name="Picture 2" descr="D:\Maria\Useful images\Misc\login_icon.jpg"/>
          <p:cNvPicPr>
            <a:picLocks noChangeAspect="1" noChangeArrowheads="1"/>
          </p:cNvPicPr>
          <p:nvPr/>
        </p:nvPicPr>
        <p:blipFill>
          <a:blip r:embed="rId3"/>
          <a:srcRect/>
          <a:stretch>
            <a:fillRect/>
          </a:stretch>
        </p:blipFill>
        <p:spPr bwMode="auto">
          <a:xfrm>
            <a:off x="6248400" y="3276600"/>
            <a:ext cx="1971675" cy="1882053"/>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www.birlamedisoft.com</a:t>
            </a:r>
            <a:endParaRPr lang="en-US" sz="1600" b="1" dirty="0"/>
          </a:p>
        </p:txBody>
      </p:sp>
      <p:sp>
        <p:nvSpPr>
          <p:cNvPr id="9" name="Rounded Rectangle 8"/>
          <p:cNvSpPr/>
          <p:nvPr/>
        </p:nvSpPr>
        <p:spPr>
          <a:xfrm>
            <a:off x="2057400" y="76200"/>
            <a:ext cx="4648200" cy="533400"/>
          </a:xfrm>
          <a:prstGeom prst="roundRect">
            <a:avLst/>
          </a:prstGeom>
          <a:gradFill>
            <a:gsLst>
              <a:gs pos="0">
                <a:srgbClr val="0A5AD0"/>
              </a:gs>
              <a:gs pos="39999">
                <a:srgbClr val="85C2FF"/>
              </a:gs>
              <a:gs pos="70000">
                <a:srgbClr val="C4D6EB"/>
              </a:gs>
              <a:gs pos="100000">
                <a:srgbClr val="FFEBFA"/>
              </a:gs>
            </a:gsLst>
            <a:lin ang="8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2">
                    <a:lumMod val="50000"/>
                  </a:schemeClr>
                </a:solidFill>
              </a:rPr>
              <a:t>Authorization</a:t>
            </a:r>
          </a:p>
        </p:txBody>
      </p:sp>
      <p:sp>
        <p:nvSpPr>
          <p:cNvPr id="7" name="Rounded Rectangle 6"/>
          <p:cNvSpPr/>
          <p:nvPr/>
        </p:nvSpPr>
        <p:spPr>
          <a:xfrm>
            <a:off x="381000" y="914400"/>
            <a:ext cx="8382000" cy="5562600"/>
          </a:xfrm>
          <a:prstGeom prst="roundRect">
            <a:avLst>
              <a:gd name="adj" fmla="val 4894"/>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1600" b="1" dirty="0" smtClean="0">
                <a:solidFill>
                  <a:schemeClr val="tx2">
                    <a:lumMod val="50000"/>
                  </a:schemeClr>
                </a:solidFill>
              </a:rPr>
              <a:t>Authorization  : </a:t>
            </a:r>
            <a:r>
              <a:rPr lang="en-US" sz="1600" dirty="0" smtClean="0">
                <a:solidFill>
                  <a:schemeClr val="tx2">
                    <a:lumMod val="50000"/>
                  </a:schemeClr>
                </a:solidFill>
              </a:rPr>
              <a:t>Determines that the proven identity has some set of characteristics associated with it that gives it the right to access the requested resources. </a:t>
            </a:r>
          </a:p>
          <a:p>
            <a:r>
              <a:rPr lang="en-US" sz="1600" dirty="0" smtClean="0">
                <a:solidFill>
                  <a:schemeClr val="tx2">
                    <a:lumMod val="50000"/>
                  </a:schemeClr>
                </a:solidFill>
              </a:rPr>
              <a:t>         Access Criteria can be thought of as:</a:t>
            </a:r>
          </a:p>
          <a:p>
            <a:pPr marL="463550" lvl="1" indent="163513">
              <a:buFont typeface="Arial" pitchFamily="34" charset="0"/>
              <a:buChar char="•"/>
            </a:pPr>
            <a:r>
              <a:rPr lang="en-US" sz="1600" dirty="0" smtClean="0">
                <a:solidFill>
                  <a:schemeClr val="tx2">
                    <a:lumMod val="50000"/>
                  </a:schemeClr>
                </a:solidFill>
              </a:rPr>
              <a:t>Roles</a:t>
            </a:r>
          </a:p>
          <a:p>
            <a:pPr marL="463550" lvl="1" indent="163513">
              <a:buFont typeface="Arial" pitchFamily="34" charset="0"/>
              <a:buChar char="•"/>
            </a:pPr>
            <a:r>
              <a:rPr lang="en-US" sz="1600" dirty="0" smtClean="0">
                <a:solidFill>
                  <a:schemeClr val="tx2">
                    <a:lumMod val="50000"/>
                  </a:schemeClr>
                </a:solidFill>
              </a:rPr>
              <a:t>Groups</a:t>
            </a:r>
          </a:p>
          <a:p>
            <a:pPr marL="463550" lvl="1" indent="163513">
              <a:buFont typeface="Arial" pitchFamily="34" charset="0"/>
              <a:buChar char="•"/>
            </a:pPr>
            <a:r>
              <a:rPr lang="en-US" sz="1600" dirty="0" smtClean="0">
                <a:solidFill>
                  <a:schemeClr val="tx2">
                    <a:lumMod val="50000"/>
                  </a:schemeClr>
                </a:solidFill>
              </a:rPr>
              <a:t>Location</a:t>
            </a:r>
          </a:p>
          <a:p>
            <a:pPr marL="463550" lvl="1" indent="163513">
              <a:buFont typeface="Arial" pitchFamily="34" charset="0"/>
              <a:buChar char="•"/>
            </a:pPr>
            <a:r>
              <a:rPr lang="en-US" sz="1600" dirty="0" smtClean="0">
                <a:solidFill>
                  <a:schemeClr val="tx2">
                    <a:lumMod val="50000"/>
                  </a:schemeClr>
                </a:solidFill>
              </a:rPr>
              <a:t>Time</a:t>
            </a:r>
          </a:p>
          <a:p>
            <a:pPr marL="463550" lvl="1" indent="163513">
              <a:buFont typeface="Arial" pitchFamily="34" charset="0"/>
              <a:buChar char="•"/>
            </a:pPr>
            <a:r>
              <a:rPr lang="en-US" sz="1600" dirty="0" smtClean="0">
                <a:solidFill>
                  <a:schemeClr val="tx2">
                    <a:lumMod val="50000"/>
                  </a:schemeClr>
                </a:solidFill>
              </a:rPr>
              <a:t>Transaction Types</a:t>
            </a:r>
          </a:p>
          <a:p>
            <a:r>
              <a:rPr lang="en-US" sz="1600" dirty="0" smtClean="0">
                <a:solidFill>
                  <a:schemeClr val="tx2">
                    <a:lumMod val="50000"/>
                  </a:schemeClr>
                </a:solidFill>
              </a:rPr>
              <a:t>         </a:t>
            </a:r>
          </a:p>
          <a:p>
            <a:pPr>
              <a:buFont typeface="Wingdings" pitchFamily="2" charset="2"/>
              <a:buChar char="Ø"/>
            </a:pPr>
            <a:r>
              <a:rPr lang="en-US" sz="1600" dirty="0" smtClean="0">
                <a:solidFill>
                  <a:schemeClr val="tx2">
                    <a:lumMod val="50000"/>
                  </a:schemeClr>
                </a:solidFill>
              </a:rPr>
              <a:t> Authorization concepts to keep in mind:</a:t>
            </a:r>
          </a:p>
          <a:p>
            <a:pPr marL="463550" lvl="1" indent="163513">
              <a:buFont typeface="Arial" pitchFamily="34" charset="0"/>
              <a:buChar char="•"/>
            </a:pPr>
            <a:r>
              <a:rPr lang="en-US" sz="1600" dirty="0" smtClean="0">
                <a:solidFill>
                  <a:schemeClr val="tx2">
                    <a:lumMod val="50000"/>
                  </a:schemeClr>
                </a:solidFill>
              </a:rPr>
              <a:t>Authorization Creep</a:t>
            </a:r>
          </a:p>
          <a:p>
            <a:pPr marL="463550" lvl="1" indent="163513">
              <a:buFont typeface="Arial" pitchFamily="34" charset="0"/>
              <a:buChar char="•"/>
            </a:pPr>
            <a:r>
              <a:rPr lang="en-US" sz="1600" dirty="0" smtClean="0">
                <a:solidFill>
                  <a:schemeClr val="tx2">
                    <a:lumMod val="50000"/>
                  </a:schemeClr>
                </a:solidFill>
              </a:rPr>
              <a:t>Default to Zero</a:t>
            </a:r>
          </a:p>
          <a:p>
            <a:pPr marL="463550" lvl="1" indent="163513">
              <a:buFont typeface="Arial" pitchFamily="34" charset="0"/>
              <a:buChar char="•"/>
            </a:pPr>
            <a:r>
              <a:rPr lang="en-US" sz="1600" dirty="0" smtClean="0">
                <a:solidFill>
                  <a:schemeClr val="tx2">
                    <a:lumMod val="50000"/>
                  </a:schemeClr>
                </a:solidFill>
              </a:rPr>
              <a:t>Need to Know Principle</a:t>
            </a:r>
          </a:p>
          <a:p>
            <a:pPr marL="463550" lvl="1" indent="163513">
              <a:buFont typeface="Arial" pitchFamily="34" charset="0"/>
              <a:buChar char="•"/>
            </a:pPr>
            <a:r>
              <a:rPr lang="en-US" sz="1600" dirty="0" smtClean="0">
                <a:solidFill>
                  <a:schemeClr val="tx2">
                    <a:lumMod val="50000"/>
                  </a:schemeClr>
                </a:solidFill>
              </a:rPr>
              <a:t>Access Control Lists</a:t>
            </a:r>
          </a:p>
          <a:p>
            <a:pPr>
              <a:buFont typeface="Wingdings" pitchFamily="2" charset="2"/>
              <a:buChar char="Ø"/>
            </a:pPr>
            <a:r>
              <a:rPr lang="en-US" sz="1600" dirty="0" smtClean="0">
                <a:solidFill>
                  <a:schemeClr val="tx2">
                    <a:lumMod val="50000"/>
                  </a:schemeClr>
                </a:solidFill>
              </a:rPr>
              <a:t> Problems in controlling access to assets:</a:t>
            </a:r>
          </a:p>
          <a:p>
            <a:pPr marL="463550" lvl="1" indent="163513">
              <a:buFont typeface="Arial" pitchFamily="34" charset="0"/>
              <a:buChar char="•"/>
            </a:pPr>
            <a:r>
              <a:rPr lang="en-US" sz="1600" dirty="0" smtClean="0">
                <a:solidFill>
                  <a:schemeClr val="tx2">
                    <a:lumMod val="50000"/>
                  </a:schemeClr>
                </a:solidFill>
              </a:rPr>
              <a:t>Different levels of users with different levels of access</a:t>
            </a:r>
          </a:p>
          <a:p>
            <a:pPr marL="463550" lvl="1" indent="163513">
              <a:buFont typeface="Arial" pitchFamily="34" charset="0"/>
              <a:buChar char="•"/>
            </a:pPr>
            <a:r>
              <a:rPr lang="en-US" sz="1600" dirty="0" smtClean="0">
                <a:solidFill>
                  <a:schemeClr val="tx2">
                    <a:lumMod val="50000"/>
                  </a:schemeClr>
                </a:solidFill>
              </a:rPr>
              <a:t>Resources may be classified differently</a:t>
            </a:r>
          </a:p>
          <a:p>
            <a:pPr marL="463550" lvl="1" indent="163513">
              <a:buFont typeface="Arial" pitchFamily="34" charset="0"/>
              <a:buChar char="•"/>
            </a:pPr>
            <a:r>
              <a:rPr lang="en-US" sz="1600" dirty="0" smtClean="0">
                <a:solidFill>
                  <a:schemeClr val="tx2">
                    <a:lumMod val="50000"/>
                  </a:schemeClr>
                </a:solidFill>
              </a:rPr>
              <a:t>Diverse identity data</a:t>
            </a:r>
          </a:p>
          <a:p>
            <a:pPr marL="463550" lvl="1" indent="163513">
              <a:buFont typeface="Arial" pitchFamily="34" charset="0"/>
              <a:buChar char="•"/>
            </a:pPr>
            <a:r>
              <a:rPr lang="en-US" sz="1600" dirty="0" smtClean="0">
                <a:solidFill>
                  <a:schemeClr val="tx2">
                    <a:lumMod val="50000"/>
                  </a:schemeClr>
                </a:solidFill>
              </a:rPr>
              <a:t>Corporate environments keep changing</a:t>
            </a:r>
          </a:p>
          <a:p>
            <a:pPr marL="463550" lvl="1" indent="163513">
              <a:buFont typeface="Arial" pitchFamily="34" charset="0"/>
              <a:buChar char="•"/>
            </a:pPr>
            <a:endParaRPr lang="en-US" dirty="0" smtClean="0">
              <a:solidFill>
                <a:schemeClr val="tx2">
                  <a:lumMod val="50000"/>
                </a:schemeClr>
              </a:solidFill>
            </a:endParaRPr>
          </a:p>
          <a:p>
            <a:pPr marL="463550" lvl="1" indent="163513"/>
            <a:endParaRPr lang="en-US" dirty="0" smtClean="0">
              <a:solidFill>
                <a:schemeClr val="tx2">
                  <a:lumMod val="50000"/>
                </a:schemeClr>
              </a:solidFill>
            </a:endParaRPr>
          </a:p>
          <a:p>
            <a:pPr lvl="1"/>
            <a:endParaRPr lang="en-US" dirty="0" smtClean="0">
              <a:solidFill>
                <a:schemeClr val="tx2">
                  <a:lumMod val="50000"/>
                </a:schemeClr>
              </a:solidFill>
            </a:endParaRPr>
          </a:p>
        </p:txBody>
      </p:sp>
      <p:pic>
        <p:nvPicPr>
          <p:cNvPr id="6" name="Picture 5" descr="BM-logo.png"/>
          <p:cNvPicPr>
            <a:picLocks noChangeAspect="1"/>
          </p:cNvPicPr>
          <p:nvPr/>
        </p:nvPicPr>
        <p:blipFill>
          <a:blip r:embed="rId2" cstate="print"/>
          <a:stretch>
            <a:fillRect/>
          </a:stretch>
        </p:blipFill>
        <p:spPr>
          <a:xfrm>
            <a:off x="8153400" y="5943600"/>
            <a:ext cx="942975" cy="865417"/>
          </a:xfrm>
          <a:prstGeom prst="rect">
            <a:avLst/>
          </a:prstGeom>
        </p:spPr>
      </p:pic>
      <p:pic>
        <p:nvPicPr>
          <p:cNvPr id="11266" name="Picture 2" descr="D:\Maria\Useful images\Misc\12117612452008270274Katzenbaer_LAN-Party_pictogram.svg.med.png"/>
          <p:cNvPicPr>
            <a:picLocks noChangeAspect="1" noChangeArrowheads="1"/>
          </p:cNvPicPr>
          <p:nvPr/>
        </p:nvPicPr>
        <p:blipFill>
          <a:blip r:embed="rId3"/>
          <a:srcRect/>
          <a:stretch>
            <a:fillRect/>
          </a:stretch>
        </p:blipFill>
        <p:spPr bwMode="auto">
          <a:xfrm>
            <a:off x="6019800" y="2286000"/>
            <a:ext cx="2109787" cy="2301875"/>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www.birlamedisoft.com</a:t>
            </a:r>
            <a:endParaRPr lang="en-US" sz="1600" b="1" dirty="0"/>
          </a:p>
        </p:txBody>
      </p:sp>
      <p:sp>
        <p:nvSpPr>
          <p:cNvPr id="9" name="Rounded Rectangle 8"/>
          <p:cNvSpPr/>
          <p:nvPr/>
        </p:nvSpPr>
        <p:spPr>
          <a:xfrm>
            <a:off x="2057400" y="76200"/>
            <a:ext cx="4648200" cy="533400"/>
          </a:xfrm>
          <a:prstGeom prst="roundRect">
            <a:avLst/>
          </a:prstGeom>
          <a:gradFill>
            <a:gsLst>
              <a:gs pos="0">
                <a:srgbClr val="0A5AD0"/>
              </a:gs>
              <a:gs pos="39999">
                <a:srgbClr val="85C2FF"/>
              </a:gs>
              <a:gs pos="70000">
                <a:srgbClr val="C4D6EB"/>
              </a:gs>
              <a:gs pos="100000">
                <a:srgbClr val="FFEBFA"/>
              </a:gs>
            </a:gsLst>
            <a:lin ang="8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2">
                    <a:lumMod val="50000"/>
                  </a:schemeClr>
                </a:solidFill>
              </a:rPr>
              <a:t>Access Control Models</a:t>
            </a:r>
          </a:p>
        </p:txBody>
      </p:sp>
      <p:sp>
        <p:nvSpPr>
          <p:cNvPr id="7" name="Rounded Rectangle 6"/>
          <p:cNvSpPr/>
          <p:nvPr/>
        </p:nvSpPr>
        <p:spPr>
          <a:xfrm>
            <a:off x="381000" y="1524000"/>
            <a:ext cx="8382000" cy="3810000"/>
          </a:xfrm>
          <a:prstGeom prst="roundRect">
            <a:avLst>
              <a:gd name="adj" fmla="val 4894"/>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tx2">
                    <a:lumMod val="50000"/>
                  </a:schemeClr>
                </a:solidFill>
              </a:rPr>
              <a:t>Three Main Types:</a:t>
            </a:r>
          </a:p>
          <a:p>
            <a:pPr marL="341313" lvl="1" indent="-109538">
              <a:buFont typeface="Arial" pitchFamily="34" charset="0"/>
              <a:buChar char="•"/>
            </a:pPr>
            <a:r>
              <a:rPr lang="en-US" sz="1600" b="1" dirty="0" smtClean="0">
                <a:solidFill>
                  <a:schemeClr val="tx2">
                    <a:lumMod val="50000"/>
                  </a:schemeClr>
                </a:solidFill>
              </a:rPr>
              <a:t>Discretionary </a:t>
            </a:r>
            <a:r>
              <a:rPr lang="en-US" sz="1600" dirty="0" smtClean="0">
                <a:solidFill>
                  <a:schemeClr val="tx2">
                    <a:lumMod val="50000"/>
                  </a:schemeClr>
                </a:solidFill>
              </a:rPr>
              <a:t>: A system that uses discretionary access control allows the owner of the resource to specify which subjects can access which resources.</a:t>
            </a:r>
          </a:p>
          <a:p>
            <a:pPr lvl="1"/>
            <a:r>
              <a:rPr lang="en-US" sz="1600" dirty="0" smtClean="0">
                <a:solidFill>
                  <a:schemeClr val="tx2">
                    <a:lumMod val="50000"/>
                  </a:schemeClr>
                </a:solidFill>
              </a:rPr>
              <a:t>Access control is at the discretion of the owner.</a:t>
            </a:r>
          </a:p>
          <a:p>
            <a:pPr lvl="1"/>
            <a:endParaRPr lang="en-US" sz="1600" dirty="0" smtClean="0">
              <a:solidFill>
                <a:schemeClr val="tx2">
                  <a:lumMod val="50000"/>
                </a:schemeClr>
              </a:solidFill>
            </a:endParaRPr>
          </a:p>
          <a:p>
            <a:pPr marL="341313" lvl="1" indent="-109538">
              <a:lnSpc>
                <a:spcPct val="90000"/>
              </a:lnSpc>
              <a:buFont typeface="Arial" pitchFamily="34" charset="0"/>
              <a:buChar char="•"/>
            </a:pPr>
            <a:r>
              <a:rPr lang="en-US" sz="1600" b="1" dirty="0" smtClean="0">
                <a:solidFill>
                  <a:schemeClr val="tx2">
                    <a:lumMod val="50000"/>
                  </a:schemeClr>
                </a:solidFill>
              </a:rPr>
              <a:t>Mandatory : </a:t>
            </a:r>
            <a:r>
              <a:rPr lang="en-US" sz="1600" dirty="0" smtClean="0">
                <a:solidFill>
                  <a:schemeClr val="tx2">
                    <a:lumMod val="50000"/>
                  </a:schemeClr>
                </a:solidFill>
              </a:rPr>
              <a:t>Access control is based on a security labeling system.  Users have security clearances and resources have security labels that contain data classifications.</a:t>
            </a:r>
          </a:p>
          <a:p>
            <a:pPr lvl="1">
              <a:lnSpc>
                <a:spcPct val="90000"/>
              </a:lnSpc>
            </a:pPr>
            <a:r>
              <a:rPr lang="en-US" sz="1600" dirty="0" smtClean="0">
                <a:solidFill>
                  <a:schemeClr val="tx2">
                    <a:lumMod val="50000"/>
                  </a:schemeClr>
                </a:solidFill>
              </a:rPr>
              <a:t>This model is used in environments where information classification and confidentiality is very important (e.g., the military).</a:t>
            </a:r>
          </a:p>
          <a:p>
            <a:pPr marL="231775" lvl="1" indent="109538">
              <a:buFont typeface="Arial" pitchFamily="34" charset="0"/>
              <a:buChar char="•"/>
            </a:pPr>
            <a:endParaRPr lang="en-US" sz="1600" b="1" dirty="0" smtClean="0">
              <a:solidFill>
                <a:schemeClr val="tx2">
                  <a:lumMod val="50000"/>
                </a:schemeClr>
              </a:solidFill>
            </a:endParaRPr>
          </a:p>
          <a:p>
            <a:pPr marL="347663" lvl="1" indent="-115888">
              <a:lnSpc>
                <a:spcPct val="90000"/>
              </a:lnSpc>
              <a:buFont typeface="Arial" pitchFamily="34" charset="0"/>
              <a:buChar char="•"/>
            </a:pPr>
            <a:r>
              <a:rPr lang="en-US" sz="1600" b="1" dirty="0" smtClean="0">
                <a:solidFill>
                  <a:schemeClr val="tx2">
                    <a:lumMod val="50000"/>
                  </a:schemeClr>
                </a:solidFill>
              </a:rPr>
              <a:t>Non-Discretionary (Role Based) : </a:t>
            </a:r>
            <a:r>
              <a:rPr lang="en-US" sz="1600" dirty="0" smtClean="0">
                <a:solidFill>
                  <a:schemeClr val="tx2">
                    <a:lumMod val="50000"/>
                  </a:schemeClr>
                </a:solidFill>
              </a:rPr>
              <a:t>Role Based Access Control (RBAC) uses a centrally administered set of controls to determine how subjects and objects interact. Is the best system for an organization that has high turnover.</a:t>
            </a:r>
          </a:p>
        </p:txBody>
      </p:sp>
      <p:pic>
        <p:nvPicPr>
          <p:cNvPr id="6" name="Picture 5" descr="BM-logo.png"/>
          <p:cNvPicPr>
            <a:picLocks noChangeAspect="1"/>
          </p:cNvPicPr>
          <p:nvPr/>
        </p:nvPicPr>
        <p:blipFill>
          <a:blip r:embed="rId2" cstate="print"/>
          <a:stretch>
            <a:fillRect/>
          </a:stretch>
        </p:blipFill>
        <p:spPr>
          <a:xfrm>
            <a:off x="8153400" y="5943600"/>
            <a:ext cx="942975" cy="865417"/>
          </a:xfrm>
          <a:prstGeom prst="rect">
            <a:avLst/>
          </a:prstGeom>
        </p:spPr>
      </p:pic>
      <p:pic>
        <p:nvPicPr>
          <p:cNvPr id="12290" name="Picture 2" descr="D:\Maria\Useful images\Misc\lock-icon.png"/>
          <p:cNvPicPr>
            <a:picLocks noChangeAspect="1" noChangeArrowheads="1"/>
          </p:cNvPicPr>
          <p:nvPr/>
        </p:nvPicPr>
        <p:blipFill>
          <a:blip r:embed="rId3"/>
          <a:srcRect/>
          <a:stretch>
            <a:fillRect/>
          </a:stretch>
        </p:blipFill>
        <p:spPr bwMode="auto">
          <a:xfrm>
            <a:off x="7010400" y="457200"/>
            <a:ext cx="1752600" cy="1752600"/>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www.birlamedisoft.com</a:t>
            </a:r>
            <a:endParaRPr lang="en-US" sz="1600" b="1" dirty="0"/>
          </a:p>
        </p:txBody>
      </p:sp>
      <p:sp>
        <p:nvSpPr>
          <p:cNvPr id="9" name="Rounded Rectangle 8"/>
          <p:cNvSpPr/>
          <p:nvPr/>
        </p:nvSpPr>
        <p:spPr>
          <a:xfrm>
            <a:off x="1752600" y="76200"/>
            <a:ext cx="5791200" cy="533400"/>
          </a:xfrm>
          <a:prstGeom prst="roundRect">
            <a:avLst/>
          </a:prstGeom>
          <a:gradFill>
            <a:gsLst>
              <a:gs pos="0">
                <a:srgbClr val="0A5AD0"/>
              </a:gs>
              <a:gs pos="39999">
                <a:srgbClr val="85C2FF"/>
              </a:gs>
              <a:gs pos="70000">
                <a:srgbClr val="C4D6EB"/>
              </a:gs>
              <a:gs pos="100000">
                <a:srgbClr val="FFEBFA"/>
              </a:gs>
            </a:gsLst>
            <a:lin ang="8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2">
                    <a:lumMod val="50000"/>
                  </a:schemeClr>
                </a:solidFill>
              </a:rPr>
              <a:t>Access Control Techniques</a:t>
            </a:r>
          </a:p>
        </p:txBody>
      </p:sp>
      <p:sp>
        <p:nvSpPr>
          <p:cNvPr id="7" name="Rounded Rectangle 6"/>
          <p:cNvSpPr/>
          <p:nvPr/>
        </p:nvSpPr>
        <p:spPr>
          <a:xfrm>
            <a:off x="381000" y="762000"/>
            <a:ext cx="8382000" cy="5486400"/>
          </a:xfrm>
          <a:prstGeom prst="roundRect">
            <a:avLst>
              <a:gd name="adj" fmla="val 4894"/>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smtClean="0">
                <a:solidFill>
                  <a:schemeClr val="tx2">
                    <a:lumMod val="50000"/>
                  </a:schemeClr>
                </a:solidFill>
              </a:rPr>
              <a:t>There are a number of different access controls and technologies available to support the different models.</a:t>
            </a:r>
          </a:p>
          <a:p>
            <a:pPr marL="463550" lvl="1" indent="163513"/>
            <a:endParaRPr lang="en-US" sz="1500" dirty="0" smtClean="0">
              <a:solidFill>
                <a:schemeClr val="tx2">
                  <a:lumMod val="50000"/>
                </a:schemeClr>
              </a:solidFill>
            </a:endParaRPr>
          </a:p>
          <a:p>
            <a:r>
              <a:rPr lang="en-US" sz="1500" b="1" dirty="0" smtClean="0">
                <a:solidFill>
                  <a:schemeClr val="tx2">
                    <a:lumMod val="50000"/>
                  </a:schemeClr>
                </a:solidFill>
              </a:rPr>
              <a:t>Rule Based Access Control</a:t>
            </a:r>
          </a:p>
          <a:p>
            <a:pPr marL="0" lvl="1">
              <a:buFont typeface="Arial" pitchFamily="34" charset="0"/>
              <a:buChar char="•"/>
            </a:pPr>
            <a:r>
              <a:rPr lang="en-US" sz="1500" dirty="0" smtClean="0">
                <a:solidFill>
                  <a:schemeClr val="tx2">
                    <a:lumMod val="50000"/>
                  </a:schemeClr>
                </a:solidFill>
              </a:rPr>
              <a:t>  Uses specific rules that indicate what can and cannot happen between a subject and an object.</a:t>
            </a:r>
          </a:p>
          <a:p>
            <a:pPr marL="0" lvl="1">
              <a:buFont typeface="Arial" pitchFamily="34" charset="0"/>
              <a:buChar char="•"/>
            </a:pPr>
            <a:r>
              <a:rPr lang="en-US" sz="1500" dirty="0" smtClean="0">
                <a:solidFill>
                  <a:schemeClr val="tx2">
                    <a:lumMod val="50000"/>
                  </a:schemeClr>
                </a:solidFill>
              </a:rPr>
              <a:t>  Not necessarily identity based.</a:t>
            </a:r>
          </a:p>
          <a:p>
            <a:pPr marL="0" lvl="1">
              <a:buFont typeface="Arial" pitchFamily="34" charset="0"/>
              <a:buChar char="•"/>
            </a:pPr>
            <a:r>
              <a:rPr lang="en-US" sz="1500" dirty="0" smtClean="0">
                <a:solidFill>
                  <a:schemeClr val="tx2">
                    <a:lumMod val="50000"/>
                  </a:schemeClr>
                </a:solidFill>
              </a:rPr>
              <a:t>  Traditionally, rule based access control has been used in MAC systems as an enforcement mechanism.</a:t>
            </a:r>
          </a:p>
          <a:p>
            <a:pPr marL="0" lvl="1"/>
            <a:endParaRPr lang="en-US" sz="1500" dirty="0" smtClean="0">
              <a:solidFill>
                <a:schemeClr val="tx2">
                  <a:lumMod val="50000"/>
                </a:schemeClr>
              </a:solidFill>
            </a:endParaRPr>
          </a:p>
          <a:p>
            <a:r>
              <a:rPr lang="en-US" sz="1500" b="1" dirty="0" smtClean="0">
                <a:solidFill>
                  <a:schemeClr val="tx2">
                    <a:lumMod val="50000"/>
                  </a:schemeClr>
                </a:solidFill>
              </a:rPr>
              <a:t>Constrained User Interfaces:	</a:t>
            </a:r>
          </a:p>
          <a:p>
            <a:pPr marL="0" lvl="1">
              <a:buFont typeface="Arial" pitchFamily="34" charset="0"/>
              <a:buChar char="•"/>
            </a:pPr>
            <a:r>
              <a:rPr lang="en-US" sz="1500" dirty="0" smtClean="0">
                <a:solidFill>
                  <a:schemeClr val="tx2">
                    <a:lumMod val="50000"/>
                  </a:schemeClr>
                </a:solidFill>
              </a:rPr>
              <a:t>  Restrict user’s access abilities by not allowing them certain types of access, or the ability to request certain functions or information</a:t>
            </a:r>
          </a:p>
          <a:p>
            <a:pPr marL="0" lvl="1"/>
            <a:endParaRPr lang="en-US" sz="1500" dirty="0" smtClean="0">
              <a:solidFill>
                <a:schemeClr val="tx2">
                  <a:lumMod val="50000"/>
                </a:schemeClr>
              </a:solidFill>
            </a:endParaRPr>
          </a:p>
          <a:p>
            <a:r>
              <a:rPr lang="en-US" sz="1500" b="1" dirty="0" smtClean="0">
                <a:solidFill>
                  <a:schemeClr val="tx2">
                    <a:lumMod val="50000"/>
                  </a:schemeClr>
                </a:solidFill>
              </a:rPr>
              <a:t>Access Control Matrix:</a:t>
            </a:r>
          </a:p>
          <a:p>
            <a:pPr marL="0" lvl="1">
              <a:buFont typeface="Arial" pitchFamily="34" charset="0"/>
              <a:buChar char="•"/>
            </a:pPr>
            <a:r>
              <a:rPr lang="en-US" sz="1500" dirty="0" smtClean="0">
                <a:solidFill>
                  <a:schemeClr val="tx2">
                    <a:lumMod val="50000"/>
                  </a:schemeClr>
                </a:solidFill>
              </a:rPr>
              <a:t>  Is a table of subjects and objects indicating what actions individual subjects can take upon individual objects.</a:t>
            </a:r>
          </a:p>
          <a:p>
            <a:pPr marL="0" lvl="1"/>
            <a:endParaRPr lang="en-US" sz="1500" dirty="0" smtClean="0">
              <a:solidFill>
                <a:schemeClr val="tx2">
                  <a:lumMod val="50000"/>
                </a:schemeClr>
              </a:solidFill>
            </a:endParaRPr>
          </a:p>
          <a:p>
            <a:r>
              <a:rPr lang="en-US" sz="1500" b="1" dirty="0" smtClean="0">
                <a:solidFill>
                  <a:schemeClr val="tx2">
                    <a:lumMod val="50000"/>
                  </a:schemeClr>
                </a:solidFill>
              </a:rPr>
              <a:t>Content Dependent Access Control</a:t>
            </a:r>
            <a:r>
              <a:rPr lang="en-US" sz="1500" dirty="0" smtClean="0">
                <a:solidFill>
                  <a:schemeClr val="tx2">
                    <a:lumMod val="50000"/>
                  </a:schemeClr>
                </a:solidFill>
              </a:rPr>
              <a:t>:  </a:t>
            </a:r>
          </a:p>
          <a:p>
            <a:pPr marL="0" lvl="1">
              <a:buFont typeface="Arial" pitchFamily="34" charset="0"/>
              <a:buChar char="•"/>
            </a:pPr>
            <a:r>
              <a:rPr lang="en-US" sz="1500" dirty="0" smtClean="0">
                <a:solidFill>
                  <a:schemeClr val="tx2">
                    <a:lumMod val="50000"/>
                  </a:schemeClr>
                </a:solidFill>
              </a:rPr>
              <a:t>  Access to an object is determined by the content within the object.</a:t>
            </a:r>
          </a:p>
          <a:p>
            <a:endParaRPr lang="en-US" sz="1500" dirty="0" smtClean="0">
              <a:solidFill>
                <a:schemeClr val="tx2">
                  <a:lumMod val="50000"/>
                </a:schemeClr>
              </a:solidFill>
            </a:endParaRPr>
          </a:p>
          <a:p>
            <a:r>
              <a:rPr lang="en-US" sz="1500" b="1" dirty="0" smtClean="0">
                <a:solidFill>
                  <a:schemeClr val="tx2">
                    <a:lumMod val="50000"/>
                  </a:schemeClr>
                </a:solidFill>
              </a:rPr>
              <a:t>Context Based Access Control</a:t>
            </a:r>
            <a:r>
              <a:rPr lang="en-US" sz="1500" dirty="0" smtClean="0">
                <a:solidFill>
                  <a:schemeClr val="tx2">
                    <a:lumMod val="50000"/>
                  </a:schemeClr>
                </a:solidFill>
              </a:rPr>
              <a:t>:  </a:t>
            </a:r>
          </a:p>
          <a:p>
            <a:r>
              <a:rPr lang="en-US" sz="1500" dirty="0" smtClean="0">
                <a:solidFill>
                  <a:schemeClr val="tx2">
                    <a:lumMod val="50000"/>
                  </a:schemeClr>
                </a:solidFill>
              </a:rPr>
              <a:t>Makes access decision based on the context of a collection of information rather than content within an object.</a:t>
            </a:r>
            <a:endParaRPr lang="en-US" sz="1600" dirty="0" smtClean="0">
              <a:solidFill>
                <a:schemeClr val="tx2">
                  <a:lumMod val="50000"/>
                </a:schemeClr>
              </a:solidFill>
            </a:endParaRPr>
          </a:p>
          <a:p>
            <a:pPr marL="463550" lvl="1" indent="163513"/>
            <a:endParaRPr lang="en-US" sz="1600" dirty="0" smtClean="0">
              <a:solidFill>
                <a:schemeClr val="tx2">
                  <a:lumMod val="50000"/>
                </a:schemeClr>
              </a:solidFill>
            </a:endParaRPr>
          </a:p>
        </p:txBody>
      </p:sp>
      <p:pic>
        <p:nvPicPr>
          <p:cNvPr id="6" name="Picture 5" descr="BM-logo.png"/>
          <p:cNvPicPr>
            <a:picLocks noChangeAspect="1"/>
          </p:cNvPicPr>
          <p:nvPr/>
        </p:nvPicPr>
        <p:blipFill>
          <a:blip r:embed="rId2" cstate="print"/>
          <a:stretch>
            <a:fillRect/>
          </a:stretch>
        </p:blipFill>
        <p:spPr>
          <a:xfrm>
            <a:off x="8153400" y="5943600"/>
            <a:ext cx="942975" cy="865417"/>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www.birlamedisoft.com</a:t>
            </a:r>
            <a:endParaRPr lang="en-US" sz="1600" b="1" dirty="0"/>
          </a:p>
        </p:txBody>
      </p:sp>
      <p:sp>
        <p:nvSpPr>
          <p:cNvPr id="9" name="Rounded Rectangle 8"/>
          <p:cNvSpPr/>
          <p:nvPr/>
        </p:nvSpPr>
        <p:spPr>
          <a:xfrm>
            <a:off x="1752600" y="76200"/>
            <a:ext cx="5791200" cy="533400"/>
          </a:xfrm>
          <a:prstGeom prst="roundRect">
            <a:avLst/>
          </a:prstGeom>
          <a:gradFill>
            <a:gsLst>
              <a:gs pos="0">
                <a:srgbClr val="0A5AD0"/>
              </a:gs>
              <a:gs pos="39999">
                <a:srgbClr val="85C2FF"/>
              </a:gs>
              <a:gs pos="70000">
                <a:srgbClr val="C4D6EB"/>
              </a:gs>
              <a:gs pos="100000">
                <a:srgbClr val="FFEBFA"/>
              </a:gs>
            </a:gsLst>
            <a:lin ang="8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2">
                    <a:lumMod val="50000"/>
                  </a:schemeClr>
                </a:solidFill>
              </a:rPr>
              <a:t>Access Control Administration</a:t>
            </a:r>
          </a:p>
        </p:txBody>
      </p:sp>
      <p:sp>
        <p:nvSpPr>
          <p:cNvPr id="7" name="Rounded Rectangle 6"/>
          <p:cNvSpPr/>
          <p:nvPr/>
        </p:nvSpPr>
        <p:spPr>
          <a:xfrm>
            <a:off x="381000" y="2590800"/>
            <a:ext cx="8382000" cy="3352800"/>
          </a:xfrm>
          <a:prstGeom prst="roundRect">
            <a:avLst>
              <a:gd name="adj" fmla="val 4894"/>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tx2">
                    <a:lumMod val="50000"/>
                  </a:schemeClr>
                </a:solidFill>
              </a:rPr>
              <a:t>First an organization must choose the access control model (</a:t>
            </a:r>
            <a:r>
              <a:rPr lang="en-US" sz="1600" dirty="0" err="1" smtClean="0">
                <a:solidFill>
                  <a:schemeClr val="tx2">
                    <a:lumMod val="50000"/>
                  </a:schemeClr>
                </a:solidFill>
              </a:rPr>
              <a:t>DAC</a:t>
            </a:r>
            <a:r>
              <a:rPr lang="en-US" sz="1600" dirty="0" smtClean="0">
                <a:solidFill>
                  <a:schemeClr val="tx2">
                    <a:lumMod val="50000"/>
                  </a:schemeClr>
                </a:solidFill>
              </a:rPr>
              <a:t>, MAC, RBAC).</a:t>
            </a:r>
          </a:p>
          <a:p>
            <a:r>
              <a:rPr lang="en-US" sz="1600" dirty="0" smtClean="0">
                <a:solidFill>
                  <a:schemeClr val="tx2">
                    <a:lumMod val="50000"/>
                  </a:schemeClr>
                </a:solidFill>
              </a:rPr>
              <a:t>Then the organization must select and implement different access control technologies.</a:t>
            </a:r>
          </a:p>
          <a:p>
            <a:endParaRPr lang="en-US" sz="1600" dirty="0" smtClean="0">
              <a:solidFill>
                <a:schemeClr val="tx2">
                  <a:lumMod val="50000"/>
                </a:schemeClr>
              </a:solidFill>
            </a:endParaRPr>
          </a:p>
          <a:p>
            <a:pPr>
              <a:buFont typeface="Arial" pitchFamily="34" charset="0"/>
              <a:buChar char="•"/>
            </a:pPr>
            <a:r>
              <a:rPr lang="en-US" sz="1600" b="1" dirty="0" smtClean="0">
                <a:solidFill>
                  <a:schemeClr val="tx2">
                    <a:lumMod val="50000"/>
                  </a:schemeClr>
                </a:solidFill>
              </a:rPr>
              <a:t>Access Control Administration </a:t>
            </a:r>
            <a:r>
              <a:rPr lang="en-US" sz="1600" dirty="0" smtClean="0">
                <a:solidFill>
                  <a:schemeClr val="tx2">
                    <a:lumMod val="50000"/>
                  </a:schemeClr>
                </a:solidFill>
              </a:rPr>
              <a:t>comes in two basic forms:</a:t>
            </a:r>
          </a:p>
          <a:p>
            <a:pPr marL="0" lvl="1">
              <a:buFont typeface="Arial" pitchFamily="34" charset="0"/>
              <a:buChar char="•"/>
            </a:pPr>
            <a:r>
              <a:rPr lang="en-US" sz="1600" b="1" dirty="0" smtClean="0">
                <a:solidFill>
                  <a:schemeClr val="tx2">
                    <a:lumMod val="50000"/>
                  </a:schemeClr>
                </a:solidFill>
              </a:rPr>
              <a:t>Centralized</a:t>
            </a:r>
            <a:r>
              <a:rPr lang="en-US" sz="1600" dirty="0" smtClean="0">
                <a:solidFill>
                  <a:schemeClr val="tx2">
                    <a:lumMod val="50000"/>
                  </a:schemeClr>
                </a:solidFill>
              </a:rPr>
              <a:t> : One entity is responsible for overseeing access to all corporate resources.</a:t>
            </a:r>
          </a:p>
          <a:p>
            <a:pPr marL="341313" lvl="1">
              <a:buFont typeface="Wingdings" pitchFamily="2" charset="2"/>
              <a:buChar char="Ø"/>
            </a:pPr>
            <a:r>
              <a:rPr lang="en-US" sz="1600" dirty="0" smtClean="0">
                <a:solidFill>
                  <a:schemeClr val="tx2">
                    <a:lumMod val="50000"/>
                  </a:schemeClr>
                </a:solidFill>
              </a:rPr>
              <a:t>Provides a consistent and uniform method of controlling access rights.</a:t>
            </a:r>
          </a:p>
          <a:p>
            <a:pPr marL="341313" lvl="2">
              <a:buFont typeface="Wingdings" pitchFamily="2" charset="2"/>
              <a:buChar char="Ø"/>
            </a:pPr>
            <a:r>
              <a:rPr lang="en-US" sz="1600" dirty="0" smtClean="0">
                <a:solidFill>
                  <a:schemeClr val="tx2">
                    <a:lumMod val="50000"/>
                  </a:schemeClr>
                </a:solidFill>
              </a:rPr>
              <a:t>Protocols:  Agreed upon ways of communication</a:t>
            </a:r>
          </a:p>
          <a:p>
            <a:pPr marL="341313" lvl="2">
              <a:buFont typeface="Wingdings" pitchFamily="2" charset="2"/>
              <a:buChar char="Ø"/>
            </a:pPr>
            <a:r>
              <a:rPr lang="en-US" sz="1600" dirty="0" smtClean="0">
                <a:solidFill>
                  <a:schemeClr val="tx2">
                    <a:lumMod val="50000"/>
                  </a:schemeClr>
                </a:solidFill>
              </a:rPr>
              <a:t>Attribute Value Pairs:  Defined fields that accept certain values.</a:t>
            </a:r>
          </a:p>
          <a:p>
            <a:pPr marL="341313" lvl="2"/>
            <a:endParaRPr lang="en-US" sz="1600" dirty="0" smtClean="0">
              <a:solidFill>
                <a:schemeClr val="tx2">
                  <a:lumMod val="50000"/>
                </a:schemeClr>
              </a:solidFill>
            </a:endParaRPr>
          </a:p>
          <a:p>
            <a:pPr marL="53975" lvl="2" indent="-53975">
              <a:buFont typeface="Arial" pitchFamily="34" charset="0"/>
              <a:buChar char="•"/>
            </a:pPr>
            <a:r>
              <a:rPr lang="en-US" sz="1600" b="1" dirty="0" smtClean="0">
                <a:solidFill>
                  <a:schemeClr val="tx2">
                    <a:lumMod val="50000"/>
                  </a:schemeClr>
                </a:solidFill>
              </a:rPr>
              <a:t> Decentralized :  </a:t>
            </a:r>
          </a:p>
          <a:p>
            <a:pPr lvl="1">
              <a:buFont typeface="Wingdings" pitchFamily="2" charset="2"/>
              <a:buChar char="Ø"/>
            </a:pPr>
            <a:r>
              <a:rPr lang="en-US" sz="1600" dirty="0" smtClean="0">
                <a:solidFill>
                  <a:schemeClr val="tx2">
                    <a:lumMod val="50000"/>
                  </a:schemeClr>
                </a:solidFill>
              </a:rPr>
              <a:t>Gives control of access to the people who are closer to the resources</a:t>
            </a:r>
          </a:p>
          <a:p>
            <a:pPr lvl="1">
              <a:buFont typeface="Wingdings" pitchFamily="2" charset="2"/>
              <a:buChar char="Ø"/>
            </a:pPr>
            <a:r>
              <a:rPr lang="en-US" sz="1600" dirty="0" smtClean="0">
                <a:solidFill>
                  <a:schemeClr val="tx2">
                    <a:lumMod val="50000"/>
                  </a:schemeClr>
                </a:solidFill>
              </a:rPr>
              <a:t>Has no methods for consistent control, lacks proper consistency.</a:t>
            </a:r>
            <a:endParaRPr lang="en-US" sz="1500" b="1" dirty="0" smtClean="0">
              <a:solidFill>
                <a:schemeClr val="tx2">
                  <a:lumMod val="50000"/>
                </a:schemeClr>
              </a:solidFill>
            </a:endParaRPr>
          </a:p>
          <a:p>
            <a:pPr marL="463550" lvl="1" indent="163513"/>
            <a:endParaRPr lang="en-US" sz="1500" dirty="0" smtClean="0">
              <a:solidFill>
                <a:schemeClr val="tx2">
                  <a:lumMod val="50000"/>
                </a:schemeClr>
              </a:solidFill>
            </a:endParaRPr>
          </a:p>
        </p:txBody>
      </p:sp>
      <p:pic>
        <p:nvPicPr>
          <p:cNvPr id="6" name="Picture 5" descr="BM-logo.png"/>
          <p:cNvPicPr>
            <a:picLocks noChangeAspect="1"/>
          </p:cNvPicPr>
          <p:nvPr/>
        </p:nvPicPr>
        <p:blipFill>
          <a:blip r:embed="rId3" cstate="print"/>
          <a:stretch>
            <a:fillRect/>
          </a:stretch>
        </p:blipFill>
        <p:spPr>
          <a:xfrm>
            <a:off x="8153400" y="5943600"/>
            <a:ext cx="942975" cy="865417"/>
          </a:xfrm>
          <a:prstGeom prst="rect">
            <a:avLst/>
          </a:prstGeom>
        </p:spPr>
      </p:pic>
      <p:pic>
        <p:nvPicPr>
          <p:cNvPr id="8" name="Picture 2" descr="D:\Maria\ELV Systems\ELV Systems\Access-control\005994.jpg"/>
          <p:cNvPicPr>
            <a:picLocks noChangeAspect="1" noChangeArrowheads="1"/>
          </p:cNvPicPr>
          <p:nvPr/>
        </p:nvPicPr>
        <p:blipFill>
          <a:blip r:embed="rId4"/>
          <a:srcRect/>
          <a:stretch>
            <a:fillRect/>
          </a:stretch>
        </p:blipFill>
        <p:spPr bwMode="auto">
          <a:xfrm>
            <a:off x="5410200" y="762000"/>
            <a:ext cx="3448050" cy="1724025"/>
          </a:xfrm>
          <a:prstGeom prst="rect">
            <a:avLst/>
          </a:prstGeom>
          <a:noFill/>
          <a:ln w="25400">
            <a:noFill/>
          </a:ln>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4724400" y="762000"/>
            <a:ext cx="4038600" cy="4724400"/>
          </a:xfrm>
          <a:prstGeom prst="roundRect">
            <a:avLst>
              <a:gd name="adj" fmla="val 4894"/>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nSpc>
                <a:spcPct val="90000"/>
              </a:lnSpc>
              <a:buFont typeface="Wingdings" pitchFamily="2" charset="2"/>
              <a:buChar char="Ø"/>
            </a:pPr>
            <a:r>
              <a:rPr lang="en-US" sz="1400" b="1" dirty="0" smtClean="0">
                <a:solidFill>
                  <a:schemeClr val="tx2">
                    <a:lumMod val="50000"/>
                  </a:schemeClr>
                </a:solidFill>
              </a:rPr>
              <a:t>Physical </a:t>
            </a:r>
            <a:r>
              <a:rPr lang="en-US" sz="1400" dirty="0" smtClean="0">
                <a:solidFill>
                  <a:schemeClr val="tx2">
                    <a:lumMod val="50000"/>
                  </a:schemeClr>
                </a:solidFill>
              </a:rPr>
              <a:t>Controls </a:t>
            </a:r>
          </a:p>
          <a:p>
            <a:pPr lvl="1">
              <a:lnSpc>
                <a:spcPct val="90000"/>
              </a:lnSpc>
              <a:buFont typeface="Wingdings" pitchFamily="2" charset="2"/>
              <a:buChar char="§"/>
            </a:pPr>
            <a:r>
              <a:rPr lang="en-US" sz="1400" dirty="0" smtClean="0">
                <a:solidFill>
                  <a:schemeClr val="tx2">
                    <a:lumMod val="50000"/>
                  </a:schemeClr>
                </a:solidFill>
              </a:rPr>
              <a:t>Network Segregation</a:t>
            </a:r>
          </a:p>
          <a:p>
            <a:pPr lvl="1">
              <a:lnSpc>
                <a:spcPct val="90000"/>
              </a:lnSpc>
              <a:buFont typeface="Wingdings" pitchFamily="2" charset="2"/>
              <a:buChar char="§"/>
            </a:pPr>
            <a:r>
              <a:rPr lang="en-US" sz="1400" dirty="0" smtClean="0">
                <a:solidFill>
                  <a:schemeClr val="tx2">
                    <a:lumMod val="50000"/>
                  </a:schemeClr>
                </a:solidFill>
              </a:rPr>
              <a:t>Perimeter Security</a:t>
            </a:r>
          </a:p>
          <a:p>
            <a:pPr lvl="1">
              <a:lnSpc>
                <a:spcPct val="90000"/>
              </a:lnSpc>
              <a:buFont typeface="Wingdings" pitchFamily="2" charset="2"/>
              <a:buChar char="§"/>
            </a:pPr>
            <a:r>
              <a:rPr lang="en-US" sz="1400" dirty="0" smtClean="0">
                <a:solidFill>
                  <a:schemeClr val="tx2">
                    <a:lumMod val="50000"/>
                  </a:schemeClr>
                </a:solidFill>
              </a:rPr>
              <a:t>Computer Controls</a:t>
            </a:r>
          </a:p>
          <a:p>
            <a:pPr lvl="1">
              <a:lnSpc>
                <a:spcPct val="90000"/>
              </a:lnSpc>
              <a:buFont typeface="Wingdings" pitchFamily="2" charset="2"/>
              <a:buChar char="§"/>
            </a:pPr>
            <a:r>
              <a:rPr lang="en-US" sz="1400" dirty="0" smtClean="0">
                <a:solidFill>
                  <a:schemeClr val="tx2">
                    <a:lumMod val="50000"/>
                  </a:schemeClr>
                </a:solidFill>
              </a:rPr>
              <a:t>Work Area Separation</a:t>
            </a:r>
          </a:p>
          <a:p>
            <a:pPr lvl="1">
              <a:lnSpc>
                <a:spcPct val="90000"/>
              </a:lnSpc>
              <a:buFont typeface="Wingdings" pitchFamily="2" charset="2"/>
              <a:buChar char="§"/>
            </a:pPr>
            <a:r>
              <a:rPr lang="en-US" sz="1400" dirty="0" smtClean="0">
                <a:solidFill>
                  <a:schemeClr val="tx2">
                    <a:lumMod val="50000"/>
                  </a:schemeClr>
                </a:solidFill>
              </a:rPr>
              <a:t>Data Backups</a:t>
            </a:r>
          </a:p>
          <a:p>
            <a:pPr lvl="1">
              <a:lnSpc>
                <a:spcPct val="90000"/>
              </a:lnSpc>
              <a:buFont typeface="Wingdings" pitchFamily="2" charset="2"/>
              <a:buChar char="§"/>
            </a:pPr>
            <a:r>
              <a:rPr lang="en-US" sz="1400" dirty="0" smtClean="0">
                <a:solidFill>
                  <a:schemeClr val="tx2">
                    <a:lumMod val="50000"/>
                  </a:schemeClr>
                </a:solidFill>
              </a:rPr>
              <a:t>Cabling</a:t>
            </a:r>
          </a:p>
          <a:p>
            <a:pPr lvl="1">
              <a:lnSpc>
                <a:spcPct val="90000"/>
              </a:lnSpc>
              <a:buFont typeface="Wingdings" pitchFamily="2" charset="2"/>
              <a:buChar char="§"/>
            </a:pPr>
            <a:r>
              <a:rPr lang="en-US" sz="1400" dirty="0" smtClean="0">
                <a:solidFill>
                  <a:schemeClr val="tx2">
                    <a:lumMod val="50000"/>
                  </a:schemeClr>
                </a:solidFill>
              </a:rPr>
              <a:t>Control Zone</a:t>
            </a:r>
          </a:p>
          <a:p>
            <a:pPr marL="0" lvl="1">
              <a:lnSpc>
                <a:spcPct val="90000"/>
              </a:lnSpc>
            </a:pPr>
            <a:endParaRPr lang="en-US" sz="1500" dirty="0" smtClean="0">
              <a:solidFill>
                <a:schemeClr val="tx2">
                  <a:lumMod val="50000"/>
                </a:schemeClr>
              </a:solidFill>
            </a:endParaRPr>
          </a:p>
          <a:p>
            <a:pPr marL="0" lvl="1">
              <a:lnSpc>
                <a:spcPct val="90000"/>
              </a:lnSpc>
              <a:buFont typeface="Wingdings" pitchFamily="2" charset="2"/>
              <a:buChar char="Ø"/>
            </a:pPr>
            <a:endParaRPr lang="en-US" sz="1500" dirty="0" smtClean="0">
              <a:solidFill>
                <a:schemeClr val="tx2">
                  <a:lumMod val="50000"/>
                </a:schemeClr>
              </a:solidFill>
            </a:endParaRPr>
          </a:p>
          <a:p>
            <a:pPr marL="0" lvl="1">
              <a:lnSpc>
                <a:spcPct val="90000"/>
              </a:lnSpc>
              <a:buFont typeface="Wingdings" pitchFamily="2" charset="2"/>
              <a:buChar char="Ø"/>
            </a:pPr>
            <a:endParaRPr lang="en-US" sz="1500" dirty="0" smtClean="0">
              <a:solidFill>
                <a:schemeClr val="tx2">
                  <a:lumMod val="50000"/>
                </a:schemeClr>
              </a:solidFill>
            </a:endParaRPr>
          </a:p>
          <a:p>
            <a:pPr marL="0" lvl="1">
              <a:lnSpc>
                <a:spcPct val="90000"/>
              </a:lnSpc>
              <a:buFont typeface="Wingdings" pitchFamily="2" charset="2"/>
              <a:buChar char="Ø"/>
            </a:pPr>
            <a:r>
              <a:rPr lang="en-US" sz="1500" b="1" dirty="0" smtClean="0">
                <a:solidFill>
                  <a:schemeClr val="tx2">
                    <a:lumMod val="50000"/>
                  </a:schemeClr>
                </a:solidFill>
              </a:rPr>
              <a:t>Technical</a:t>
            </a:r>
            <a:r>
              <a:rPr lang="en-US" sz="1500" dirty="0" smtClean="0">
                <a:solidFill>
                  <a:schemeClr val="tx2">
                    <a:lumMod val="50000"/>
                  </a:schemeClr>
                </a:solidFill>
              </a:rPr>
              <a:t> (Logical) Controls</a:t>
            </a:r>
          </a:p>
          <a:p>
            <a:pPr lvl="1">
              <a:lnSpc>
                <a:spcPct val="90000"/>
              </a:lnSpc>
              <a:buFont typeface="Wingdings" pitchFamily="2" charset="2"/>
              <a:buChar char="§"/>
            </a:pPr>
            <a:r>
              <a:rPr lang="en-US" sz="1500" dirty="0" smtClean="0">
                <a:solidFill>
                  <a:schemeClr val="tx2">
                    <a:lumMod val="50000"/>
                  </a:schemeClr>
                </a:solidFill>
              </a:rPr>
              <a:t>System Access</a:t>
            </a:r>
          </a:p>
          <a:p>
            <a:pPr lvl="1">
              <a:lnSpc>
                <a:spcPct val="90000"/>
              </a:lnSpc>
              <a:buFont typeface="Wingdings" pitchFamily="2" charset="2"/>
              <a:buChar char="§"/>
            </a:pPr>
            <a:r>
              <a:rPr lang="en-US" sz="1500" dirty="0" smtClean="0">
                <a:solidFill>
                  <a:schemeClr val="tx2">
                    <a:lumMod val="50000"/>
                  </a:schemeClr>
                </a:solidFill>
              </a:rPr>
              <a:t>Network Architecture</a:t>
            </a:r>
          </a:p>
          <a:p>
            <a:pPr lvl="1">
              <a:lnSpc>
                <a:spcPct val="90000"/>
              </a:lnSpc>
              <a:buFont typeface="Wingdings" pitchFamily="2" charset="2"/>
              <a:buChar char="§"/>
            </a:pPr>
            <a:r>
              <a:rPr lang="en-US" sz="1500" dirty="0" smtClean="0">
                <a:solidFill>
                  <a:schemeClr val="tx2">
                    <a:lumMod val="50000"/>
                  </a:schemeClr>
                </a:solidFill>
              </a:rPr>
              <a:t>Network Access</a:t>
            </a:r>
          </a:p>
          <a:p>
            <a:pPr lvl="1">
              <a:lnSpc>
                <a:spcPct val="90000"/>
              </a:lnSpc>
              <a:buFont typeface="Wingdings" pitchFamily="2" charset="2"/>
              <a:buChar char="§"/>
            </a:pPr>
            <a:r>
              <a:rPr lang="en-US" sz="1500" dirty="0" smtClean="0">
                <a:solidFill>
                  <a:schemeClr val="tx2">
                    <a:lumMod val="50000"/>
                  </a:schemeClr>
                </a:solidFill>
              </a:rPr>
              <a:t>Encryption and protocols</a:t>
            </a:r>
          </a:p>
          <a:p>
            <a:pPr lvl="1">
              <a:lnSpc>
                <a:spcPct val="90000"/>
              </a:lnSpc>
              <a:buFont typeface="Wingdings" pitchFamily="2" charset="2"/>
              <a:buChar char="§"/>
            </a:pPr>
            <a:r>
              <a:rPr lang="en-US" sz="1500" dirty="0" smtClean="0">
                <a:solidFill>
                  <a:schemeClr val="tx2">
                    <a:lumMod val="50000"/>
                  </a:schemeClr>
                </a:solidFill>
              </a:rPr>
              <a:t>Auditing</a:t>
            </a:r>
          </a:p>
          <a:p>
            <a:pPr lvl="1">
              <a:lnSpc>
                <a:spcPct val="90000"/>
              </a:lnSpc>
            </a:pPr>
            <a:endParaRPr lang="en-US" sz="1500" dirty="0" smtClean="0">
              <a:solidFill>
                <a:schemeClr val="tx2">
                  <a:lumMod val="50000"/>
                </a:schemeClr>
              </a:solidFill>
            </a:endParaRPr>
          </a:p>
          <a:p>
            <a:pPr marL="463550" lvl="1" indent="163513">
              <a:lnSpc>
                <a:spcPct val="90000"/>
              </a:lnSpc>
            </a:pPr>
            <a:endParaRPr lang="en-US" sz="1600" dirty="0" smtClean="0">
              <a:solidFill>
                <a:schemeClr val="tx2">
                  <a:lumMod val="50000"/>
                </a:schemeClr>
              </a:solidFill>
            </a:endParaRPr>
          </a:p>
        </p:txBody>
      </p:sp>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www.birlamedisoft.com</a:t>
            </a:r>
            <a:endParaRPr lang="en-US" sz="1600" b="1" dirty="0"/>
          </a:p>
        </p:txBody>
      </p:sp>
      <p:sp>
        <p:nvSpPr>
          <p:cNvPr id="9" name="Rounded Rectangle 8"/>
          <p:cNvSpPr/>
          <p:nvPr/>
        </p:nvSpPr>
        <p:spPr>
          <a:xfrm>
            <a:off x="1752600" y="76200"/>
            <a:ext cx="5791200" cy="533400"/>
          </a:xfrm>
          <a:prstGeom prst="roundRect">
            <a:avLst/>
          </a:prstGeom>
          <a:gradFill>
            <a:gsLst>
              <a:gs pos="0">
                <a:srgbClr val="0A5AD0"/>
              </a:gs>
              <a:gs pos="39999">
                <a:srgbClr val="85C2FF"/>
              </a:gs>
              <a:gs pos="70000">
                <a:srgbClr val="C4D6EB"/>
              </a:gs>
              <a:gs pos="100000">
                <a:srgbClr val="FFEBFA"/>
              </a:gs>
            </a:gsLst>
            <a:lin ang="8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2">
                    <a:lumMod val="50000"/>
                  </a:schemeClr>
                </a:solidFill>
              </a:rPr>
              <a:t>Access Control Methods</a:t>
            </a:r>
          </a:p>
        </p:txBody>
      </p:sp>
      <p:sp>
        <p:nvSpPr>
          <p:cNvPr id="7" name="Rounded Rectangle 6"/>
          <p:cNvSpPr/>
          <p:nvPr/>
        </p:nvSpPr>
        <p:spPr>
          <a:xfrm>
            <a:off x="381000" y="762000"/>
            <a:ext cx="4114800" cy="4724400"/>
          </a:xfrm>
          <a:prstGeom prst="roundRect">
            <a:avLst>
              <a:gd name="adj" fmla="val 4894"/>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buFont typeface="Wingdings" pitchFamily="2" charset="2"/>
              <a:buChar char="Ø"/>
            </a:pPr>
            <a:r>
              <a:rPr lang="en-US" sz="1500" dirty="0" smtClean="0">
                <a:solidFill>
                  <a:schemeClr val="tx2">
                    <a:lumMod val="50000"/>
                  </a:schemeClr>
                </a:solidFill>
              </a:rPr>
              <a:t>Access controls can be implemented at various layers of an organization, network, and individual systems</a:t>
            </a:r>
          </a:p>
          <a:p>
            <a:pPr>
              <a:lnSpc>
                <a:spcPct val="90000"/>
              </a:lnSpc>
            </a:pPr>
            <a:r>
              <a:rPr lang="en-US" sz="1500" dirty="0" smtClean="0">
                <a:solidFill>
                  <a:schemeClr val="tx2">
                    <a:lumMod val="50000"/>
                  </a:schemeClr>
                </a:solidFill>
              </a:rPr>
              <a:t>Three broad categories:</a:t>
            </a:r>
          </a:p>
          <a:p>
            <a:pPr lvl="1">
              <a:lnSpc>
                <a:spcPct val="90000"/>
              </a:lnSpc>
              <a:buFont typeface="Arial" pitchFamily="34" charset="0"/>
              <a:buChar char="•"/>
            </a:pPr>
            <a:r>
              <a:rPr lang="en-US" sz="1500" dirty="0" smtClean="0">
                <a:solidFill>
                  <a:schemeClr val="tx2">
                    <a:lumMod val="50000"/>
                  </a:schemeClr>
                </a:solidFill>
              </a:rPr>
              <a:t>Administrative</a:t>
            </a:r>
          </a:p>
          <a:p>
            <a:pPr lvl="1">
              <a:lnSpc>
                <a:spcPct val="90000"/>
              </a:lnSpc>
              <a:buFont typeface="Arial" pitchFamily="34" charset="0"/>
              <a:buChar char="•"/>
            </a:pPr>
            <a:r>
              <a:rPr lang="en-US" sz="1500" dirty="0" smtClean="0">
                <a:solidFill>
                  <a:schemeClr val="tx2">
                    <a:lumMod val="50000"/>
                  </a:schemeClr>
                </a:solidFill>
              </a:rPr>
              <a:t>Physical</a:t>
            </a:r>
          </a:p>
          <a:p>
            <a:pPr lvl="1">
              <a:lnSpc>
                <a:spcPct val="90000"/>
              </a:lnSpc>
              <a:buFont typeface="Arial" pitchFamily="34" charset="0"/>
              <a:buChar char="•"/>
            </a:pPr>
            <a:r>
              <a:rPr lang="en-US" sz="1500" dirty="0" smtClean="0">
                <a:solidFill>
                  <a:schemeClr val="tx2">
                    <a:lumMod val="50000"/>
                  </a:schemeClr>
                </a:solidFill>
              </a:rPr>
              <a:t>Technical (aka Logical)</a:t>
            </a:r>
          </a:p>
          <a:p>
            <a:pPr lvl="1">
              <a:lnSpc>
                <a:spcPct val="90000"/>
              </a:lnSpc>
              <a:buFont typeface="Arial" pitchFamily="34" charset="0"/>
              <a:buChar char="•"/>
            </a:pPr>
            <a:endParaRPr lang="en-US" sz="1500" dirty="0" smtClean="0">
              <a:solidFill>
                <a:schemeClr val="tx2">
                  <a:lumMod val="50000"/>
                </a:schemeClr>
              </a:solidFill>
            </a:endParaRPr>
          </a:p>
          <a:p>
            <a:pPr>
              <a:lnSpc>
                <a:spcPct val="90000"/>
              </a:lnSpc>
              <a:buFont typeface="Wingdings" pitchFamily="2" charset="2"/>
              <a:buChar char="Ø"/>
            </a:pPr>
            <a:r>
              <a:rPr lang="en-US" sz="1500" b="1" dirty="0" smtClean="0">
                <a:solidFill>
                  <a:schemeClr val="tx2">
                    <a:lumMod val="50000"/>
                  </a:schemeClr>
                </a:solidFill>
              </a:rPr>
              <a:t>Administrative</a:t>
            </a:r>
            <a:r>
              <a:rPr lang="en-US" sz="1500" dirty="0" smtClean="0">
                <a:solidFill>
                  <a:schemeClr val="tx2">
                    <a:lumMod val="50000"/>
                  </a:schemeClr>
                </a:solidFill>
              </a:rPr>
              <a:t> Controls</a:t>
            </a:r>
          </a:p>
          <a:p>
            <a:pPr lvl="1">
              <a:lnSpc>
                <a:spcPct val="90000"/>
              </a:lnSpc>
              <a:buFont typeface="Wingdings" pitchFamily="2" charset="2"/>
              <a:buChar char="§"/>
            </a:pPr>
            <a:r>
              <a:rPr lang="en-US" sz="1500" dirty="0" smtClean="0">
                <a:solidFill>
                  <a:schemeClr val="tx2">
                    <a:lumMod val="50000"/>
                  </a:schemeClr>
                </a:solidFill>
              </a:rPr>
              <a:t>Policy and Procedure</a:t>
            </a:r>
          </a:p>
          <a:p>
            <a:pPr lvl="1">
              <a:lnSpc>
                <a:spcPct val="90000"/>
              </a:lnSpc>
              <a:buFont typeface="Wingdings" pitchFamily="2" charset="2"/>
              <a:buChar char="§"/>
            </a:pPr>
            <a:r>
              <a:rPr lang="en-US" sz="1500" dirty="0" smtClean="0">
                <a:solidFill>
                  <a:schemeClr val="tx2">
                    <a:lumMod val="50000"/>
                  </a:schemeClr>
                </a:solidFill>
              </a:rPr>
              <a:t>Personnel Controls</a:t>
            </a:r>
          </a:p>
          <a:p>
            <a:pPr lvl="2">
              <a:lnSpc>
                <a:spcPct val="90000"/>
              </a:lnSpc>
              <a:buFont typeface="Courier New" pitchFamily="49" charset="0"/>
              <a:buChar char="o"/>
            </a:pPr>
            <a:r>
              <a:rPr lang="en-US" sz="1500" dirty="0" smtClean="0">
                <a:solidFill>
                  <a:schemeClr val="tx2">
                    <a:lumMod val="50000"/>
                  </a:schemeClr>
                </a:solidFill>
              </a:rPr>
              <a:t>Separation of Duties</a:t>
            </a:r>
          </a:p>
          <a:p>
            <a:pPr lvl="2">
              <a:lnSpc>
                <a:spcPct val="90000"/>
              </a:lnSpc>
              <a:buFont typeface="Courier New" pitchFamily="49" charset="0"/>
              <a:buChar char="o"/>
            </a:pPr>
            <a:r>
              <a:rPr lang="en-US" sz="1500" dirty="0" smtClean="0">
                <a:solidFill>
                  <a:schemeClr val="tx2">
                    <a:lumMod val="50000"/>
                  </a:schemeClr>
                </a:solidFill>
              </a:rPr>
              <a:t>Rotation of Duties</a:t>
            </a:r>
          </a:p>
          <a:p>
            <a:pPr lvl="2">
              <a:lnSpc>
                <a:spcPct val="90000"/>
              </a:lnSpc>
              <a:buFont typeface="Courier New" pitchFamily="49" charset="0"/>
              <a:buChar char="o"/>
            </a:pPr>
            <a:r>
              <a:rPr lang="en-US" sz="1500" dirty="0" smtClean="0">
                <a:solidFill>
                  <a:schemeClr val="tx2">
                    <a:lumMod val="50000"/>
                  </a:schemeClr>
                </a:solidFill>
              </a:rPr>
              <a:t>Mandatory Vacation</a:t>
            </a:r>
          </a:p>
          <a:p>
            <a:pPr lvl="1">
              <a:lnSpc>
                <a:spcPct val="90000"/>
              </a:lnSpc>
              <a:buFont typeface="Wingdings" pitchFamily="2" charset="2"/>
              <a:buChar char="§"/>
            </a:pPr>
            <a:r>
              <a:rPr lang="en-US" sz="1500" dirty="0" smtClean="0">
                <a:solidFill>
                  <a:schemeClr val="tx2">
                    <a:lumMod val="50000"/>
                  </a:schemeClr>
                </a:solidFill>
              </a:rPr>
              <a:t>Supervisory Structure</a:t>
            </a:r>
          </a:p>
          <a:p>
            <a:pPr lvl="1">
              <a:lnSpc>
                <a:spcPct val="90000"/>
              </a:lnSpc>
              <a:buFont typeface="Wingdings" pitchFamily="2" charset="2"/>
              <a:buChar char="§"/>
            </a:pPr>
            <a:r>
              <a:rPr lang="en-US" sz="1500" dirty="0" smtClean="0">
                <a:solidFill>
                  <a:schemeClr val="tx2">
                    <a:lumMod val="50000"/>
                  </a:schemeClr>
                </a:solidFill>
              </a:rPr>
              <a:t>Security Awareness Training</a:t>
            </a:r>
          </a:p>
          <a:p>
            <a:pPr lvl="1">
              <a:lnSpc>
                <a:spcPct val="90000"/>
              </a:lnSpc>
              <a:buFont typeface="Wingdings" pitchFamily="2" charset="2"/>
              <a:buChar char="§"/>
            </a:pPr>
            <a:r>
              <a:rPr lang="en-US" sz="1500" dirty="0" smtClean="0">
                <a:solidFill>
                  <a:schemeClr val="tx2">
                    <a:lumMod val="50000"/>
                  </a:schemeClr>
                </a:solidFill>
              </a:rPr>
              <a:t>Testing</a:t>
            </a:r>
          </a:p>
          <a:p>
            <a:pPr lvl="1">
              <a:lnSpc>
                <a:spcPct val="90000"/>
              </a:lnSpc>
              <a:buFont typeface="Wingdings" pitchFamily="2" charset="2"/>
              <a:buChar char="§"/>
            </a:pPr>
            <a:endParaRPr lang="en-US" sz="1500" dirty="0" smtClean="0">
              <a:solidFill>
                <a:schemeClr val="tx2">
                  <a:lumMod val="50000"/>
                </a:schemeClr>
              </a:solidFill>
            </a:endParaRPr>
          </a:p>
          <a:p>
            <a:pPr marL="463550" lvl="1" indent="163513">
              <a:lnSpc>
                <a:spcPct val="90000"/>
              </a:lnSpc>
            </a:pPr>
            <a:endParaRPr lang="en-US" sz="1600" dirty="0" smtClean="0">
              <a:solidFill>
                <a:schemeClr val="tx2">
                  <a:lumMod val="50000"/>
                </a:schemeClr>
              </a:solidFill>
            </a:endParaRPr>
          </a:p>
        </p:txBody>
      </p:sp>
      <p:pic>
        <p:nvPicPr>
          <p:cNvPr id="6" name="Picture 5" descr="BM-logo.png"/>
          <p:cNvPicPr>
            <a:picLocks noChangeAspect="1"/>
          </p:cNvPicPr>
          <p:nvPr/>
        </p:nvPicPr>
        <p:blipFill>
          <a:blip r:embed="rId2" cstate="print"/>
          <a:stretch>
            <a:fillRect/>
          </a:stretch>
        </p:blipFill>
        <p:spPr>
          <a:xfrm>
            <a:off x="8153400" y="5943600"/>
            <a:ext cx="942975" cy="865417"/>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www.birlamedisoft.com</a:t>
            </a:r>
            <a:endParaRPr lang="en-US" sz="1600" b="1" dirty="0"/>
          </a:p>
        </p:txBody>
      </p:sp>
      <p:sp>
        <p:nvSpPr>
          <p:cNvPr id="9" name="Rounded Rectangle 8"/>
          <p:cNvSpPr/>
          <p:nvPr/>
        </p:nvSpPr>
        <p:spPr>
          <a:xfrm>
            <a:off x="1600200" y="76200"/>
            <a:ext cx="5791200" cy="533400"/>
          </a:xfrm>
          <a:prstGeom prst="roundRect">
            <a:avLst/>
          </a:prstGeom>
          <a:gradFill>
            <a:gsLst>
              <a:gs pos="0">
                <a:srgbClr val="0A5AD0"/>
              </a:gs>
              <a:gs pos="39999">
                <a:srgbClr val="85C2FF"/>
              </a:gs>
              <a:gs pos="70000">
                <a:srgbClr val="C4D6EB"/>
              </a:gs>
              <a:gs pos="100000">
                <a:srgbClr val="FFEBFA"/>
              </a:gs>
            </a:gsLst>
            <a:lin ang="8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2">
                    <a:lumMod val="50000"/>
                  </a:schemeClr>
                </a:solidFill>
              </a:rPr>
              <a:t>Access Control Monitoring</a:t>
            </a:r>
          </a:p>
        </p:txBody>
      </p:sp>
      <p:sp>
        <p:nvSpPr>
          <p:cNvPr id="7" name="Rounded Rectangle 6"/>
          <p:cNvSpPr/>
          <p:nvPr/>
        </p:nvSpPr>
        <p:spPr>
          <a:xfrm>
            <a:off x="228600" y="914400"/>
            <a:ext cx="4876800" cy="5181600"/>
          </a:xfrm>
          <a:prstGeom prst="roundRect">
            <a:avLst>
              <a:gd name="adj" fmla="val 4894"/>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smtClean="0">
                <a:solidFill>
                  <a:schemeClr val="tx2">
                    <a:lumMod val="50000"/>
                  </a:schemeClr>
                </a:solidFill>
              </a:rPr>
              <a:t>Intrusion Detection</a:t>
            </a:r>
          </a:p>
          <a:p>
            <a:pPr lvl="1"/>
            <a:r>
              <a:rPr lang="en-US" sz="1500" dirty="0" smtClean="0">
                <a:solidFill>
                  <a:schemeClr val="tx2">
                    <a:lumMod val="50000"/>
                  </a:schemeClr>
                </a:solidFill>
              </a:rPr>
              <a:t>Three Common Components</a:t>
            </a:r>
          </a:p>
          <a:p>
            <a:pPr lvl="2">
              <a:buFont typeface="Arial" pitchFamily="34" charset="0"/>
              <a:buChar char="•"/>
            </a:pPr>
            <a:r>
              <a:rPr lang="en-US" sz="1500" dirty="0" smtClean="0">
                <a:solidFill>
                  <a:schemeClr val="tx2">
                    <a:lumMod val="50000"/>
                  </a:schemeClr>
                </a:solidFill>
              </a:rPr>
              <a:t>Sensors</a:t>
            </a:r>
          </a:p>
          <a:p>
            <a:pPr lvl="2">
              <a:buFont typeface="Arial" pitchFamily="34" charset="0"/>
              <a:buChar char="•"/>
            </a:pPr>
            <a:r>
              <a:rPr lang="en-US" sz="1500" dirty="0" smtClean="0">
                <a:solidFill>
                  <a:schemeClr val="tx2">
                    <a:lumMod val="50000"/>
                  </a:schemeClr>
                </a:solidFill>
              </a:rPr>
              <a:t>Analyzers</a:t>
            </a:r>
          </a:p>
          <a:p>
            <a:pPr lvl="2">
              <a:buFont typeface="Arial" pitchFamily="34" charset="0"/>
              <a:buChar char="•"/>
            </a:pPr>
            <a:r>
              <a:rPr lang="en-US" sz="1500" dirty="0" smtClean="0">
                <a:solidFill>
                  <a:schemeClr val="tx2">
                    <a:lumMod val="50000"/>
                  </a:schemeClr>
                </a:solidFill>
              </a:rPr>
              <a:t>Administrator Interfaces</a:t>
            </a:r>
          </a:p>
          <a:p>
            <a:pPr lvl="1"/>
            <a:r>
              <a:rPr lang="en-US" sz="1500" dirty="0" smtClean="0">
                <a:solidFill>
                  <a:schemeClr val="tx2">
                    <a:lumMod val="50000"/>
                  </a:schemeClr>
                </a:solidFill>
              </a:rPr>
              <a:t>Common Types</a:t>
            </a:r>
          </a:p>
          <a:p>
            <a:pPr lvl="2">
              <a:buFont typeface="Arial" pitchFamily="34" charset="0"/>
              <a:buChar char="•"/>
            </a:pPr>
            <a:r>
              <a:rPr lang="en-US" sz="1500" dirty="0" smtClean="0">
                <a:solidFill>
                  <a:schemeClr val="tx2">
                    <a:lumMod val="50000"/>
                  </a:schemeClr>
                </a:solidFill>
              </a:rPr>
              <a:t>Intrusion Detection</a:t>
            </a:r>
          </a:p>
          <a:p>
            <a:pPr lvl="2">
              <a:buFont typeface="Arial" pitchFamily="34" charset="0"/>
              <a:buChar char="•"/>
            </a:pPr>
            <a:r>
              <a:rPr lang="en-US" sz="1500" dirty="0" smtClean="0">
                <a:solidFill>
                  <a:schemeClr val="tx2">
                    <a:lumMod val="50000"/>
                  </a:schemeClr>
                </a:solidFill>
              </a:rPr>
              <a:t>Intrusion Prevention</a:t>
            </a:r>
          </a:p>
          <a:p>
            <a:pPr lvl="2">
              <a:buFont typeface="Arial" pitchFamily="34" charset="0"/>
              <a:buChar char="•"/>
            </a:pPr>
            <a:r>
              <a:rPr lang="en-US" sz="1500" dirty="0" smtClean="0">
                <a:solidFill>
                  <a:schemeClr val="tx2">
                    <a:lumMod val="50000"/>
                  </a:schemeClr>
                </a:solidFill>
              </a:rPr>
              <a:t>Honeypots</a:t>
            </a:r>
          </a:p>
          <a:p>
            <a:pPr lvl="2">
              <a:buFont typeface="Arial" pitchFamily="34" charset="0"/>
              <a:buChar char="•"/>
            </a:pPr>
            <a:r>
              <a:rPr lang="en-US" sz="1500" dirty="0" smtClean="0">
                <a:solidFill>
                  <a:schemeClr val="tx2">
                    <a:lumMod val="50000"/>
                  </a:schemeClr>
                </a:solidFill>
              </a:rPr>
              <a:t>Network Sniffers</a:t>
            </a:r>
          </a:p>
          <a:p>
            <a:pPr lvl="2"/>
            <a:endParaRPr lang="en-US" sz="1500" dirty="0" smtClean="0">
              <a:solidFill>
                <a:schemeClr val="tx2">
                  <a:lumMod val="50000"/>
                </a:schemeClr>
              </a:solidFill>
            </a:endParaRPr>
          </a:p>
          <a:p>
            <a:r>
              <a:rPr lang="en-US" sz="1500" dirty="0" smtClean="0">
                <a:solidFill>
                  <a:schemeClr val="tx2">
                    <a:lumMod val="50000"/>
                  </a:schemeClr>
                </a:solidFill>
              </a:rPr>
              <a:t>Two Main Types of </a:t>
            </a:r>
            <a:r>
              <a:rPr lang="en-US" sz="1500" b="1" dirty="0" smtClean="0">
                <a:solidFill>
                  <a:schemeClr val="tx2">
                    <a:lumMod val="50000"/>
                  </a:schemeClr>
                </a:solidFill>
              </a:rPr>
              <a:t>Intrusion Detection Systems</a:t>
            </a:r>
          </a:p>
          <a:p>
            <a:pPr lvl="1">
              <a:buFont typeface="Wingdings" pitchFamily="2" charset="2"/>
              <a:buChar char="Ø"/>
            </a:pPr>
            <a:r>
              <a:rPr lang="en-US" sz="1500" b="1" dirty="0" smtClean="0">
                <a:solidFill>
                  <a:schemeClr val="tx2">
                    <a:lumMod val="50000"/>
                  </a:schemeClr>
                </a:solidFill>
              </a:rPr>
              <a:t>Network Based (NIDS)</a:t>
            </a:r>
          </a:p>
          <a:p>
            <a:pPr lvl="1">
              <a:buFont typeface="Wingdings" pitchFamily="2" charset="2"/>
              <a:buChar char="Ø"/>
            </a:pPr>
            <a:r>
              <a:rPr lang="en-US" sz="1500" b="1" dirty="0" smtClean="0">
                <a:solidFill>
                  <a:schemeClr val="tx2">
                    <a:lumMod val="50000"/>
                  </a:schemeClr>
                </a:solidFill>
              </a:rPr>
              <a:t>Host Based (HIDS)</a:t>
            </a:r>
          </a:p>
          <a:p>
            <a:pPr lvl="1"/>
            <a:endParaRPr lang="en-US" sz="1500" dirty="0" smtClean="0">
              <a:solidFill>
                <a:schemeClr val="tx2">
                  <a:lumMod val="50000"/>
                </a:schemeClr>
              </a:solidFill>
            </a:endParaRPr>
          </a:p>
          <a:p>
            <a:r>
              <a:rPr lang="en-US" sz="1500" dirty="0" smtClean="0">
                <a:solidFill>
                  <a:schemeClr val="tx2">
                    <a:lumMod val="50000"/>
                  </a:schemeClr>
                </a:solidFill>
              </a:rPr>
              <a:t>HIDS and NIDS can be:</a:t>
            </a:r>
          </a:p>
          <a:p>
            <a:pPr lvl="1">
              <a:buFont typeface="Arial" pitchFamily="34" charset="0"/>
              <a:buChar char="•"/>
            </a:pPr>
            <a:r>
              <a:rPr lang="en-US" sz="1500" dirty="0" smtClean="0">
                <a:solidFill>
                  <a:schemeClr val="tx2">
                    <a:lumMod val="50000"/>
                  </a:schemeClr>
                </a:solidFill>
              </a:rPr>
              <a:t>Signature Based</a:t>
            </a:r>
          </a:p>
          <a:p>
            <a:pPr lvl="1">
              <a:buFont typeface="Arial" pitchFamily="34" charset="0"/>
              <a:buChar char="•"/>
            </a:pPr>
            <a:r>
              <a:rPr lang="en-US" sz="1500" dirty="0" smtClean="0">
                <a:solidFill>
                  <a:schemeClr val="tx2">
                    <a:lumMod val="50000"/>
                  </a:schemeClr>
                </a:solidFill>
              </a:rPr>
              <a:t>Statistical Anomaly Based</a:t>
            </a:r>
          </a:p>
          <a:p>
            <a:pPr lvl="2">
              <a:buFont typeface="Wingdings" pitchFamily="2" charset="2"/>
              <a:buChar char="§"/>
            </a:pPr>
            <a:r>
              <a:rPr lang="en-US" sz="1500" dirty="0" smtClean="0">
                <a:solidFill>
                  <a:schemeClr val="tx2">
                    <a:lumMod val="50000"/>
                  </a:schemeClr>
                </a:solidFill>
              </a:rPr>
              <a:t>Protocol Anomaly Based</a:t>
            </a:r>
          </a:p>
          <a:p>
            <a:pPr lvl="2">
              <a:buFont typeface="Wingdings" pitchFamily="2" charset="2"/>
              <a:buChar char="§"/>
            </a:pPr>
            <a:r>
              <a:rPr lang="en-US" sz="1500" dirty="0" smtClean="0">
                <a:solidFill>
                  <a:schemeClr val="tx2">
                    <a:lumMod val="50000"/>
                  </a:schemeClr>
                </a:solidFill>
              </a:rPr>
              <a:t>Traffic Anomaly Based</a:t>
            </a:r>
          </a:p>
          <a:p>
            <a:pPr lvl="1">
              <a:buFont typeface="Arial" pitchFamily="34" charset="0"/>
              <a:buChar char="•"/>
            </a:pPr>
            <a:r>
              <a:rPr lang="en-US" sz="1500" dirty="0" smtClean="0">
                <a:solidFill>
                  <a:schemeClr val="tx2">
                    <a:lumMod val="50000"/>
                  </a:schemeClr>
                </a:solidFill>
              </a:rPr>
              <a:t>Rule Based</a:t>
            </a:r>
          </a:p>
          <a:p>
            <a:pPr lvl="2">
              <a:lnSpc>
                <a:spcPct val="90000"/>
              </a:lnSpc>
            </a:pPr>
            <a:endParaRPr lang="en-US" sz="1500" dirty="0" smtClean="0">
              <a:solidFill>
                <a:schemeClr val="tx2">
                  <a:lumMod val="50000"/>
                </a:schemeClr>
              </a:solidFill>
            </a:endParaRPr>
          </a:p>
        </p:txBody>
      </p:sp>
      <p:pic>
        <p:nvPicPr>
          <p:cNvPr id="6" name="Picture 5" descr="BM-logo.png"/>
          <p:cNvPicPr>
            <a:picLocks noChangeAspect="1"/>
          </p:cNvPicPr>
          <p:nvPr/>
        </p:nvPicPr>
        <p:blipFill>
          <a:blip r:embed="rId2" cstate="print"/>
          <a:stretch>
            <a:fillRect/>
          </a:stretch>
        </p:blipFill>
        <p:spPr>
          <a:xfrm>
            <a:off x="8153400" y="5943600"/>
            <a:ext cx="942975" cy="865417"/>
          </a:xfrm>
          <a:prstGeom prst="rect">
            <a:avLst/>
          </a:prstGeom>
        </p:spPr>
      </p:pic>
      <p:pic>
        <p:nvPicPr>
          <p:cNvPr id="13315" name="Picture 3" descr="D:\Maria\ELV Systems\ELV Systems\Access-control\typical_access_control_system.gif"/>
          <p:cNvPicPr>
            <a:picLocks noChangeAspect="1" noChangeArrowheads="1"/>
          </p:cNvPicPr>
          <p:nvPr/>
        </p:nvPicPr>
        <p:blipFill>
          <a:blip r:embed="rId3"/>
          <a:srcRect/>
          <a:stretch>
            <a:fillRect/>
          </a:stretch>
        </p:blipFill>
        <p:spPr bwMode="auto">
          <a:xfrm>
            <a:off x="5167351" y="1600200"/>
            <a:ext cx="3976649" cy="3733800"/>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www.birlamedisoft.com</a:t>
            </a:r>
            <a:endParaRPr lang="en-US" sz="1600" b="1" dirty="0"/>
          </a:p>
        </p:txBody>
      </p:sp>
      <p:pic>
        <p:nvPicPr>
          <p:cNvPr id="6" name="Picture 5" descr="BM-logo.png"/>
          <p:cNvPicPr>
            <a:picLocks noChangeAspect="1"/>
          </p:cNvPicPr>
          <p:nvPr/>
        </p:nvPicPr>
        <p:blipFill>
          <a:blip r:embed="rId2" cstate="print"/>
          <a:stretch>
            <a:fillRect/>
          </a:stretch>
        </p:blipFill>
        <p:spPr>
          <a:xfrm>
            <a:off x="8153400" y="5943600"/>
            <a:ext cx="942975" cy="865417"/>
          </a:xfrm>
          <a:prstGeom prst="rect">
            <a:avLst/>
          </a:prstGeom>
        </p:spPr>
      </p:pic>
      <p:pic>
        <p:nvPicPr>
          <p:cNvPr id="13314" name="Picture 2" descr="D:\Maria\ELV Systems\ELV Systems\Access-control\ACS_general_architecture.jpg"/>
          <p:cNvPicPr>
            <a:picLocks noChangeAspect="1" noChangeArrowheads="1"/>
          </p:cNvPicPr>
          <p:nvPr/>
        </p:nvPicPr>
        <p:blipFill>
          <a:blip r:embed="rId3"/>
          <a:srcRect/>
          <a:stretch>
            <a:fillRect/>
          </a:stretch>
        </p:blipFill>
        <p:spPr bwMode="auto">
          <a:xfrm>
            <a:off x="512925" y="373439"/>
            <a:ext cx="8097675" cy="5493961"/>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www.birlamedisoft.com</a:t>
            </a:r>
            <a:endParaRPr lang="en-US" sz="1600" b="1" dirty="0"/>
          </a:p>
        </p:txBody>
      </p:sp>
      <p:pic>
        <p:nvPicPr>
          <p:cNvPr id="6" name="Picture 5" descr="BM-logo.png"/>
          <p:cNvPicPr>
            <a:picLocks noChangeAspect="1"/>
          </p:cNvPicPr>
          <p:nvPr/>
        </p:nvPicPr>
        <p:blipFill>
          <a:blip r:embed="rId2" cstate="print"/>
          <a:stretch>
            <a:fillRect/>
          </a:stretch>
        </p:blipFill>
        <p:spPr>
          <a:xfrm>
            <a:off x="8153400" y="5943600"/>
            <a:ext cx="942975" cy="865417"/>
          </a:xfrm>
          <a:prstGeom prst="rect">
            <a:avLst/>
          </a:prstGeom>
        </p:spPr>
      </p:pic>
      <p:sp>
        <p:nvSpPr>
          <p:cNvPr id="8" name="Rounded Rectangle 7"/>
          <p:cNvSpPr/>
          <p:nvPr/>
        </p:nvSpPr>
        <p:spPr>
          <a:xfrm>
            <a:off x="762000" y="4800600"/>
            <a:ext cx="7696200" cy="762000"/>
          </a:xfrm>
          <a:prstGeom prst="roundRect">
            <a:avLst/>
          </a:prstGeom>
          <a:gradFill>
            <a:gsLst>
              <a:gs pos="0">
                <a:srgbClr val="5E9EFF"/>
              </a:gs>
              <a:gs pos="39999">
                <a:srgbClr val="85C2FF"/>
              </a:gs>
              <a:gs pos="70000">
                <a:srgbClr val="C4D6EB"/>
              </a:gs>
              <a:gs pos="100000">
                <a:srgbClr val="FFEBFA"/>
              </a:gs>
            </a:gsLst>
            <a:lin ang="8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tx2">
                    <a:lumMod val="50000"/>
                  </a:schemeClr>
                </a:solidFill>
              </a:rPr>
              <a:t>IP Video Surveillance</a:t>
            </a:r>
            <a:endParaRPr lang="en-US" sz="3600" dirty="0">
              <a:solidFill>
                <a:schemeClr val="tx2">
                  <a:lumMod val="50000"/>
                </a:schemeClr>
              </a:solidFill>
            </a:endParaRPr>
          </a:p>
        </p:txBody>
      </p:sp>
      <p:pic>
        <p:nvPicPr>
          <p:cNvPr id="2050" name="Picture 2" descr="D:\Maria\ELV Systems\ELV Systems\IP-video-survellence\zm2.jpg"/>
          <p:cNvPicPr>
            <a:picLocks noChangeAspect="1" noChangeArrowheads="1"/>
          </p:cNvPicPr>
          <p:nvPr/>
        </p:nvPicPr>
        <p:blipFill>
          <a:blip r:embed="rId3"/>
          <a:srcRect t="3630" b="6050"/>
          <a:stretch>
            <a:fillRect/>
          </a:stretch>
        </p:blipFill>
        <p:spPr bwMode="auto">
          <a:xfrm>
            <a:off x="1981200" y="838200"/>
            <a:ext cx="5105400" cy="3429479"/>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www.birlamedisoft.com</a:t>
            </a:r>
            <a:endParaRPr lang="en-US" sz="1600" b="1" dirty="0"/>
          </a:p>
        </p:txBody>
      </p:sp>
      <p:pic>
        <p:nvPicPr>
          <p:cNvPr id="6" name="Picture 5" descr="BM-logo.png"/>
          <p:cNvPicPr>
            <a:picLocks noChangeAspect="1"/>
          </p:cNvPicPr>
          <p:nvPr/>
        </p:nvPicPr>
        <p:blipFill>
          <a:blip r:embed="rId2" cstate="print"/>
          <a:stretch>
            <a:fillRect/>
          </a:stretch>
        </p:blipFill>
        <p:spPr>
          <a:xfrm>
            <a:off x="8153400" y="5943600"/>
            <a:ext cx="942975" cy="865417"/>
          </a:xfrm>
          <a:prstGeom prst="rect">
            <a:avLst/>
          </a:prstGeom>
        </p:spPr>
      </p:pic>
      <p:sp>
        <p:nvSpPr>
          <p:cNvPr id="7" name="Rounded Rectangle 6"/>
          <p:cNvSpPr/>
          <p:nvPr/>
        </p:nvSpPr>
        <p:spPr>
          <a:xfrm>
            <a:off x="762000" y="76200"/>
            <a:ext cx="7543800" cy="533400"/>
          </a:xfrm>
          <a:prstGeom prst="roundRect">
            <a:avLst/>
          </a:prstGeom>
          <a:gradFill>
            <a:gsLst>
              <a:gs pos="0">
                <a:srgbClr val="0A5AD0"/>
              </a:gs>
              <a:gs pos="39999">
                <a:srgbClr val="85C2FF"/>
              </a:gs>
              <a:gs pos="70000">
                <a:srgbClr val="C4D6EB"/>
              </a:gs>
              <a:gs pos="100000">
                <a:srgbClr val="FFEBFA"/>
              </a:gs>
            </a:gsLst>
            <a:lin ang="8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11480" algn="ctr">
              <a:lnSpc>
                <a:spcPct val="90000"/>
              </a:lnSpc>
              <a:spcBef>
                <a:spcPts val="580"/>
              </a:spcBef>
              <a:buClr>
                <a:schemeClr val="tx1">
                  <a:shade val="95000"/>
                </a:schemeClr>
              </a:buClr>
              <a:defRPr/>
            </a:pPr>
            <a:r>
              <a:rPr lang="en-US" sz="3200" b="1" dirty="0" smtClean="0">
                <a:solidFill>
                  <a:schemeClr val="tx2">
                    <a:lumMod val="50000"/>
                  </a:schemeClr>
                </a:solidFill>
              </a:rPr>
              <a:t>IP Video Surveillance System Introduction</a:t>
            </a:r>
          </a:p>
        </p:txBody>
      </p:sp>
      <p:sp>
        <p:nvSpPr>
          <p:cNvPr id="8" name="Rounded Rectangle 7"/>
          <p:cNvSpPr/>
          <p:nvPr/>
        </p:nvSpPr>
        <p:spPr>
          <a:xfrm>
            <a:off x="685800" y="838200"/>
            <a:ext cx="7696200" cy="2514600"/>
          </a:xfrm>
          <a:prstGeom prst="roundRect">
            <a:avLst>
              <a:gd name="adj" fmla="val 4894"/>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smtClean="0">
                <a:solidFill>
                  <a:schemeClr val="tx2">
                    <a:lumMod val="50000"/>
                  </a:schemeClr>
                </a:solidFill>
              </a:rPr>
              <a:t>Closed-circuit television (</a:t>
            </a:r>
            <a:r>
              <a:rPr lang="en-US" sz="1500" b="1" dirty="0" err="1" smtClean="0">
                <a:solidFill>
                  <a:schemeClr val="tx2">
                    <a:lumMod val="50000"/>
                  </a:schemeClr>
                </a:solidFill>
              </a:rPr>
              <a:t>CCTV</a:t>
            </a:r>
            <a:r>
              <a:rPr lang="en-US" sz="1500" b="1" dirty="0" smtClean="0">
                <a:solidFill>
                  <a:schemeClr val="tx2">
                    <a:lumMod val="50000"/>
                  </a:schemeClr>
                </a:solidFill>
              </a:rPr>
              <a:t>) </a:t>
            </a:r>
            <a:r>
              <a:rPr lang="en-US" sz="1500" dirty="0" smtClean="0">
                <a:solidFill>
                  <a:schemeClr val="tx2">
                    <a:lumMod val="50000"/>
                  </a:schemeClr>
                </a:solidFill>
              </a:rPr>
              <a:t>is the use of </a:t>
            </a:r>
            <a:r>
              <a:rPr lang="en-US" sz="1500" b="1" dirty="0" smtClean="0">
                <a:solidFill>
                  <a:schemeClr val="tx2">
                    <a:lumMod val="50000"/>
                  </a:schemeClr>
                </a:solidFill>
              </a:rPr>
              <a:t>video</a:t>
            </a:r>
            <a:r>
              <a:rPr lang="en-US" sz="1500" dirty="0" smtClean="0">
                <a:solidFill>
                  <a:schemeClr val="tx2">
                    <a:lumMod val="50000"/>
                  </a:schemeClr>
                </a:solidFill>
              </a:rPr>
              <a:t> cameras to transmit a signal to a specific, limited set of monitors. It differs from broadcast television in that the signal is not openly transmitted, though it may employ point wireless links. </a:t>
            </a:r>
            <a:r>
              <a:rPr lang="en-US" sz="1500" dirty="0" err="1" smtClean="0">
                <a:solidFill>
                  <a:schemeClr val="tx2">
                    <a:lumMod val="50000"/>
                  </a:schemeClr>
                </a:solidFill>
              </a:rPr>
              <a:t>CCTV</a:t>
            </a:r>
            <a:r>
              <a:rPr lang="en-US" sz="1500" dirty="0" smtClean="0">
                <a:solidFill>
                  <a:schemeClr val="tx2">
                    <a:lumMod val="50000"/>
                  </a:schemeClr>
                </a:solidFill>
              </a:rPr>
              <a:t> is often used for surveillance in areas, which need security, such as banks, casinos, airports etc. Modern </a:t>
            </a:r>
            <a:r>
              <a:rPr lang="en-US" sz="1500" dirty="0" err="1" smtClean="0">
                <a:solidFill>
                  <a:schemeClr val="tx2">
                    <a:lumMod val="50000"/>
                  </a:schemeClr>
                </a:solidFill>
              </a:rPr>
              <a:t>CCTV</a:t>
            </a:r>
            <a:r>
              <a:rPr lang="en-US" sz="1500" dirty="0" smtClean="0">
                <a:solidFill>
                  <a:schemeClr val="tx2">
                    <a:lumMod val="50000"/>
                  </a:schemeClr>
                </a:solidFill>
              </a:rPr>
              <a:t> cameras use small high definition color cameras that can not only focus to resolve minute detail, but by linking the control of the cameras to a computer, objects can be tracked automatically</a:t>
            </a:r>
          </a:p>
        </p:txBody>
      </p:sp>
      <p:pic>
        <p:nvPicPr>
          <p:cNvPr id="15362" name="Picture 2" descr="D:\Maria\ELV Systems\ELV Systems\IP-video-survellence\ip-dome-video-surveillance-camera-60078-2249361.jpg"/>
          <p:cNvPicPr>
            <a:picLocks noChangeAspect="1" noChangeArrowheads="1"/>
          </p:cNvPicPr>
          <p:nvPr/>
        </p:nvPicPr>
        <p:blipFill>
          <a:blip r:embed="rId3"/>
          <a:srcRect/>
          <a:stretch>
            <a:fillRect/>
          </a:stretch>
        </p:blipFill>
        <p:spPr bwMode="auto">
          <a:xfrm>
            <a:off x="3048000" y="3429000"/>
            <a:ext cx="2757678" cy="2686050"/>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www.birlamedisoft.com</a:t>
            </a:r>
            <a:endParaRPr lang="en-US" sz="1600" b="1" dirty="0"/>
          </a:p>
        </p:txBody>
      </p:sp>
      <p:pic>
        <p:nvPicPr>
          <p:cNvPr id="6" name="Picture 5" descr="BM-logo.png"/>
          <p:cNvPicPr>
            <a:picLocks noChangeAspect="1"/>
          </p:cNvPicPr>
          <p:nvPr/>
        </p:nvPicPr>
        <p:blipFill>
          <a:blip r:embed="rId2" cstate="print"/>
          <a:stretch>
            <a:fillRect/>
          </a:stretch>
        </p:blipFill>
        <p:spPr>
          <a:xfrm>
            <a:off x="8153400" y="5943600"/>
            <a:ext cx="942975" cy="865417"/>
          </a:xfrm>
          <a:prstGeom prst="rect">
            <a:avLst/>
          </a:prstGeom>
        </p:spPr>
      </p:pic>
      <p:sp>
        <p:nvSpPr>
          <p:cNvPr id="8" name="Rounded Rectangle 7"/>
          <p:cNvSpPr/>
          <p:nvPr/>
        </p:nvSpPr>
        <p:spPr>
          <a:xfrm>
            <a:off x="2057400" y="76200"/>
            <a:ext cx="4953000" cy="533400"/>
          </a:xfrm>
          <a:prstGeom prst="roundRect">
            <a:avLst/>
          </a:prstGeom>
          <a:gradFill>
            <a:gsLst>
              <a:gs pos="0">
                <a:srgbClr val="0A5AD0"/>
              </a:gs>
              <a:gs pos="39999">
                <a:srgbClr val="85C2FF"/>
              </a:gs>
              <a:gs pos="70000">
                <a:srgbClr val="C4D6EB"/>
              </a:gs>
              <a:gs pos="100000">
                <a:srgbClr val="FFEBFA"/>
              </a:gs>
            </a:gsLst>
            <a:lin ang="8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2">
                    <a:lumMod val="75000"/>
                  </a:schemeClr>
                </a:solidFill>
              </a:rPr>
              <a:t>Modules Covered </a:t>
            </a:r>
            <a:endParaRPr lang="en-US" sz="3200" dirty="0">
              <a:solidFill>
                <a:schemeClr val="tx2">
                  <a:lumMod val="75000"/>
                </a:schemeClr>
              </a:solidFill>
            </a:endParaRPr>
          </a:p>
        </p:txBody>
      </p:sp>
      <p:grpSp>
        <p:nvGrpSpPr>
          <p:cNvPr id="17" name="Group 16"/>
          <p:cNvGrpSpPr/>
          <p:nvPr/>
        </p:nvGrpSpPr>
        <p:grpSpPr>
          <a:xfrm>
            <a:off x="1143000" y="1600200"/>
            <a:ext cx="6705600" cy="3505200"/>
            <a:chOff x="1143000" y="990600"/>
            <a:chExt cx="6705600" cy="3505200"/>
          </a:xfrm>
        </p:grpSpPr>
        <p:sp>
          <p:nvSpPr>
            <p:cNvPr id="7" name="Rounded Rectangle 6"/>
            <p:cNvSpPr/>
            <p:nvPr/>
          </p:nvSpPr>
          <p:spPr>
            <a:xfrm>
              <a:off x="1143000" y="990600"/>
              <a:ext cx="3581400" cy="838200"/>
            </a:xfrm>
            <a:prstGeom prst="roundRect">
              <a:avLst>
                <a:gd name="adj" fmla="val 8559"/>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chemeClr val="tx2">
                      <a:lumMod val="50000"/>
                    </a:schemeClr>
                  </a:solidFill>
                </a:rPr>
                <a:t>1. Structured Cabling for Data and Voice</a:t>
              </a:r>
            </a:p>
          </p:txBody>
        </p:sp>
        <p:sp>
          <p:nvSpPr>
            <p:cNvPr id="9" name="Rounded Rectangle 8"/>
            <p:cNvSpPr/>
            <p:nvPr/>
          </p:nvSpPr>
          <p:spPr>
            <a:xfrm>
              <a:off x="4953000" y="990600"/>
              <a:ext cx="2819400" cy="838200"/>
            </a:xfrm>
            <a:prstGeom prst="roundRect">
              <a:avLst>
                <a:gd name="adj" fmla="val 88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chemeClr val="bg1"/>
                  </a:solidFill>
                </a:rPr>
                <a:t>2 . Access Control System</a:t>
              </a:r>
            </a:p>
          </p:txBody>
        </p:sp>
        <p:sp>
          <p:nvSpPr>
            <p:cNvPr id="11" name="Rounded Rectangle 10"/>
            <p:cNvSpPr/>
            <p:nvPr/>
          </p:nvSpPr>
          <p:spPr>
            <a:xfrm>
              <a:off x="1143000" y="2057400"/>
              <a:ext cx="3581400" cy="533400"/>
            </a:xfrm>
            <a:prstGeom prst="roundRect">
              <a:avLst>
                <a:gd name="adj" fmla="val 10823"/>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b="1" dirty="0" smtClean="0">
                  <a:solidFill>
                    <a:schemeClr val="tx2">
                      <a:lumMod val="50000"/>
                    </a:schemeClr>
                  </a:solidFill>
                </a:rPr>
                <a:t>3. IP Video Surveillance System</a:t>
              </a:r>
            </a:p>
          </p:txBody>
        </p:sp>
        <p:sp>
          <p:nvSpPr>
            <p:cNvPr id="12" name="Rounded Rectangle 11"/>
            <p:cNvSpPr/>
            <p:nvPr/>
          </p:nvSpPr>
          <p:spPr>
            <a:xfrm>
              <a:off x="4953000" y="2057400"/>
              <a:ext cx="2819400" cy="5334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b="1" dirty="0" smtClean="0">
                  <a:solidFill>
                    <a:schemeClr val="tx2">
                      <a:lumMod val="50000"/>
                    </a:schemeClr>
                  </a:solidFill>
                </a:rPr>
                <a:t>4. Nurse Call System</a:t>
              </a:r>
            </a:p>
          </p:txBody>
        </p:sp>
        <p:sp>
          <p:nvSpPr>
            <p:cNvPr id="13" name="Rounded Rectangle 12"/>
            <p:cNvSpPr/>
            <p:nvPr/>
          </p:nvSpPr>
          <p:spPr>
            <a:xfrm>
              <a:off x="1143000" y="2895600"/>
              <a:ext cx="3581400" cy="533400"/>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b="1" dirty="0" smtClean="0">
                  <a:solidFill>
                    <a:schemeClr val="bg1"/>
                  </a:solidFill>
                </a:rPr>
                <a:t>5. Water Leaking Detection System</a:t>
              </a:r>
            </a:p>
          </p:txBody>
        </p:sp>
        <p:sp>
          <p:nvSpPr>
            <p:cNvPr id="14" name="Rounded Rectangle 13"/>
            <p:cNvSpPr/>
            <p:nvPr/>
          </p:nvSpPr>
          <p:spPr>
            <a:xfrm>
              <a:off x="4953000" y="2895600"/>
              <a:ext cx="2819400" cy="533400"/>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b="1" dirty="0" smtClean="0">
                  <a:solidFill>
                    <a:schemeClr val="tx2">
                      <a:lumMod val="50000"/>
                    </a:schemeClr>
                  </a:solidFill>
                </a:rPr>
                <a:t>6. Fire Alarm System</a:t>
              </a:r>
            </a:p>
          </p:txBody>
        </p:sp>
        <p:sp>
          <p:nvSpPr>
            <p:cNvPr id="15" name="Rounded Rectangle 14"/>
            <p:cNvSpPr/>
            <p:nvPr/>
          </p:nvSpPr>
          <p:spPr>
            <a:xfrm>
              <a:off x="1143000" y="3733800"/>
              <a:ext cx="3581400" cy="762000"/>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b="1" dirty="0" smtClean="0">
                  <a:solidFill>
                    <a:schemeClr val="bg1"/>
                  </a:solidFill>
                </a:rPr>
                <a:t>7. Public Address System</a:t>
              </a:r>
            </a:p>
          </p:txBody>
        </p:sp>
        <p:sp>
          <p:nvSpPr>
            <p:cNvPr id="16" name="Rounded Rectangle 15"/>
            <p:cNvSpPr/>
            <p:nvPr/>
          </p:nvSpPr>
          <p:spPr>
            <a:xfrm>
              <a:off x="4953000" y="3733800"/>
              <a:ext cx="2895600" cy="7620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chemeClr val="tx2">
                      <a:lumMod val="50000"/>
                    </a:schemeClr>
                  </a:solidFill>
                </a:rPr>
                <a:t>8. Integrated Building Management System</a:t>
              </a:r>
              <a:endParaRPr lang="en-US" b="1" dirty="0">
                <a:solidFill>
                  <a:schemeClr val="tx2">
                    <a:lumMod val="50000"/>
                  </a:schemeClr>
                </a:solidFill>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www.birlamedisoft.com</a:t>
            </a:r>
            <a:endParaRPr lang="en-US" sz="1600" b="1" dirty="0"/>
          </a:p>
        </p:txBody>
      </p:sp>
      <p:pic>
        <p:nvPicPr>
          <p:cNvPr id="6" name="Picture 5" descr="BM-logo.png"/>
          <p:cNvPicPr>
            <a:picLocks noChangeAspect="1"/>
          </p:cNvPicPr>
          <p:nvPr/>
        </p:nvPicPr>
        <p:blipFill>
          <a:blip r:embed="rId2" cstate="print"/>
          <a:stretch>
            <a:fillRect/>
          </a:stretch>
        </p:blipFill>
        <p:spPr>
          <a:xfrm>
            <a:off x="8153400" y="5943600"/>
            <a:ext cx="942975" cy="865417"/>
          </a:xfrm>
          <a:prstGeom prst="rect">
            <a:avLst/>
          </a:prstGeom>
        </p:spPr>
      </p:pic>
      <p:pic>
        <p:nvPicPr>
          <p:cNvPr id="14338" name="Picture 2" descr="D:\Maria\ELV Systems\ELV Systems\IP-video-survellence\TruSecurity_IP_Video_Surveillance_Deployment1.jpg"/>
          <p:cNvPicPr>
            <a:picLocks noChangeAspect="1" noChangeArrowheads="1"/>
          </p:cNvPicPr>
          <p:nvPr/>
        </p:nvPicPr>
        <p:blipFill>
          <a:blip r:embed="rId3"/>
          <a:srcRect/>
          <a:stretch>
            <a:fillRect/>
          </a:stretch>
        </p:blipFill>
        <p:spPr bwMode="auto">
          <a:xfrm>
            <a:off x="685800" y="1295400"/>
            <a:ext cx="7913874" cy="4295775"/>
          </a:xfrm>
          <a:prstGeom prst="rect">
            <a:avLst/>
          </a:prstGeom>
          <a:noFill/>
        </p:spPr>
      </p:pic>
      <p:sp>
        <p:nvSpPr>
          <p:cNvPr id="7" name="Rounded Rectangle 6"/>
          <p:cNvSpPr/>
          <p:nvPr/>
        </p:nvSpPr>
        <p:spPr>
          <a:xfrm>
            <a:off x="990600" y="76200"/>
            <a:ext cx="6934200" cy="533400"/>
          </a:xfrm>
          <a:prstGeom prst="roundRect">
            <a:avLst/>
          </a:prstGeom>
          <a:gradFill>
            <a:gsLst>
              <a:gs pos="0">
                <a:srgbClr val="0A5AD0"/>
              </a:gs>
              <a:gs pos="39999">
                <a:srgbClr val="85C2FF"/>
              </a:gs>
              <a:gs pos="70000">
                <a:srgbClr val="C4D6EB"/>
              </a:gs>
              <a:gs pos="100000">
                <a:srgbClr val="FFEBFA"/>
              </a:gs>
            </a:gsLst>
            <a:lin ang="8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2">
                    <a:lumMod val="50000"/>
                  </a:schemeClr>
                </a:solidFill>
              </a:rPr>
              <a:t>IP Video Surveillance Architecture</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www.birlamedisoft.com</a:t>
            </a:r>
            <a:endParaRPr lang="en-US" sz="1600" b="1" dirty="0"/>
          </a:p>
        </p:txBody>
      </p:sp>
      <p:pic>
        <p:nvPicPr>
          <p:cNvPr id="6" name="Picture 5" descr="BM-logo.png"/>
          <p:cNvPicPr>
            <a:picLocks noChangeAspect="1"/>
          </p:cNvPicPr>
          <p:nvPr/>
        </p:nvPicPr>
        <p:blipFill>
          <a:blip r:embed="rId2" cstate="print"/>
          <a:stretch>
            <a:fillRect/>
          </a:stretch>
        </p:blipFill>
        <p:spPr>
          <a:xfrm>
            <a:off x="8153400" y="5943600"/>
            <a:ext cx="942975" cy="865417"/>
          </a:xfrm>
          <a:prstGeom prst="rect">
            <a:avLst/>
          </a:prstGeom>
        </p:spPr>
      </p:pic>
      <p:sp>
        <p:nvSpPr>
          <p:cNvPr id="7" name="Rounded Rectangle 6"/>
          <p:cNvSpPr/>
          <p:nvPr/>
        </p:nvSpPr>
        <p:spPr>
          <a:xfrm>
            <a:off x="1447800" y="76200"/>
            <a:ext cx="6324600" cy="533400"/>
          </a:xfrm>
          <a:prstGeom prst="roundRect">
            <a:avLst/>
          </a:prstGeom>
          <a:gradFill>
            <a:gsLst>
              <a:gs pos="0">
                <a:srgbClr val="0A5AD0"/>
              </a:gs>
              <a:gs pos="39999">
                <a:srgbClr val="85C2FF"/>
              </a:gs>
              <a:gs pos="70000">
                <a:srgbClr val="C4D6EB"/>
              </a:gs>
              <a:gs pos="100000">
                <a:srgbClr val="FFEBFA"/>
              </a:gs>
            </a:gsLst>
            <a:lin ang="8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11480" algn="ctr">
              <a:lnSpc>
                <a:spcPct val="90000"/>
              </a:lnSpc>
              <a:spcBef>
                <a:spcPts val="580"/>
              </a:spcBef>
              <a:buClr>
                <a:schemeClr val="tx1">
                  <a:shade val="95000"/>
                </a:schemeClr>
              </a:buClr>
              <a:defRPr/>
            </a:pPr>
            <a:r>
              <a:rPr lang="en-US" sz="3200" b="1" dirty="0" smtClean="0">
                <a:solidFill>
                  <a:schemeClr val="tx2">
                    <a:lumMod val="50000"/>
                  </a:schemeClr>
                </a:solidFill>
              </a:rPr>
              <a:t>Kinds of IP Cameras</a:t>
            </a:r>
          </a:p>
        </p:txBody>
      </p:sp>
      <p:sp>
        <p:nvSpPr>
          <p:cNvPr id="8" name="Rounded Rectangle 7"/>
          <p:cNvSpPr/>
          <p:nvPr/>
        </p:nvSpPr>
        <p:spPr>
          <a:xfrm>
            <a:off x="685800" y="838200"/>
            <a:ext cx="7696200" cy="3505200"/>
          </a:xfrm>
          <a:prstGeom prst="roundRect">
            <a:avLst>
              <a:gd name="adj" fmla="val 4894"/>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smtClean="0">
                <a:solidFill>
                  <a:schemeClr val="tx2">
                    <a:lumMod val="50000"/>
                  </a:schemeClr>
                </a:solidFill>
              </a:rPr>
              <a:t>An Internet protocol camera</a:t>
            </a:r>
            <a:r>
              <a:rPr lang="en-US" sz="1500" dirty="0" smtClean="0">
                <a:solidFill>
                  <a:schemeClr val="tx2">
                    <a:lumMod val="50000"/>
                  </a:schemeClr>
                </a:solidFill>
              </a:rPr>
              <a:t>, or IP camera, is a type of digital video camera commonly employed for surveillance, and which unlike analog closed circuit television (</a:t>
            </a:r>
            <a:r>
              <a:rPr lang="en-US" sz="1500" dirty="0" err="1" smtClean="0">
                <a:solidFill>
                  <a:schemeClr val="tx2">
                    <a:lumMod val="50000"/>
                  </a:schemeClr>
                </a:solidFill>
              </a:rPr>
              <a:t>CCTV</a:t>
            </a:r>
            <a:r>
              <a:rPr lang="en-US" sz="1500" dirty="0" smtClean="0">
                <a:solidFill>
                  <a:schemeClr val="tx2">
                    <a:lumMod val="50000"/>
                  </a:schemeClr>
                </a:solidFill>
              </a:rPr>
              <a:t>) cameras can send and receive data via a computer network and the Internet. Although most cameras that do this are webcams, the term "IP camera" or "</a:t>
            </a:r>
            <a:r>
              <a:rPr lang="en-US" sz="1500" dirty="0" err="1" smtClean="0">
                <a:solidFill>
                  <a:schemeClr val="tx2">
                    <a:lumMod val="50000"/>
                  </a:schemeClr>
                </a:solidFill>
              </a:rPr>
              <a:t>netcam</a:t>
            </a:r>
            <a:r>
              <a:rPr lang="en-US" sz="1500" dirty="0" smtClean="0">
                <a:solidFill>
                  <a:schemeClr val="tx2">
                    <a:lumMod val="50000"/>
                  </a:schemeClr>
                </a:solidFill>
              </a:rPr>
              <a:t>" is usually applied only to those used for surveillance.</a:t>
            </a:r>
          </a:p>
          <a:p>
            <a:endParaRPr lang="en-US" sz="1500" dirty="0" smtClean="0">
              <a:solidFill>
                <a:schemeClr val="tx2">
                  <a:lumMod val="50000"/>
                </a:schemeClr>
              </a:solidFill>
            </a:endParaRPr>
          </a:p>
          <a:p>
            <a:r>
              <a:rPr lang="en-US" sz="1500" dirty="0" smtClean="0">
                <a:solidFill>
                  <a:schemeClr val="tx2">
                    <a:lumMod val="50000"/>
                  </a:schemeClr>
                </a:solidFill>
              </a:rPr>
              <a:t>There are </a:t>
            </a:r>
            <a:r>
              <a:rPr lang="en-US" sz="1500" b="1" dirty="0" smtClean="0">
                <a:solidFill>
                  <a:schemeClr val="tx2">
                    <a:lumMod val="50000"/>
                  </a:schemeClr>
                </a:solidFill>
              </a:rPr>
              <a:t>two kinds of IP cameras</a:t>
            </a:r>
            <a:r>
              <a:rPr lang="en-US" sz="1500" dirty="0" smtClean="0">
                <a:solidFill>
                  <a:schemeClr val="tx2">
                    <a:lumMod val="50000"/>
                  </a:schemeClr>
                </a:solidFill>
              </a:rPr>
              <a:t>:</a:t>
            </a:r>
          </a:p>
          <a:p>
            <a:pPr>
              <a:buFont typeface="Wingdings" pitchFamily="2" charset="2"/>
              <a:buChar char="§"/>
            </a:pPr>
            <a:r>
              <a:rPr lang="en-US" sz="1500" b="1" dirty="0" smtClean="0">
                <a:solidFill>
                  <a:schemeClr val="tx2">
                    <a:lumMod val="50000"/>
                  </a:schemeClr>
                </a:solidFill>
              </a:rPr>
              <a:t>Centralized IP cameras</a:t>
            </a:r>
            <a:r>
              <a:rPr lang="en-US" sz="1500" dirty="0" smtClean="0">
                <a:solidFill>
                  <a:schemeClr val="tx2">
                    <a:lumMod val="50000"/>
                  </a:schemeClr>
                </a:solidFill>
              </a:rPr>
              <a:t>, which require a central Network Video Recorder (NVR) to handle the recording, video and alarm management.</a:t>
            </a:r>
          </a:p>
          <a:p>
            <a:pPr>
              <a:buFont typeface="Wingdings" pitchFamily="2" charset="2"/>
              <a:buChar char="§"/>
            </a:pPr>
            <a:endParaRPr lang="en-US" sz="1500" dirty="0" smtClean="0">
              <a:solidFill>
                <a:schemeClr val="tx2">
                  <a:lumMod val="50000"/>
                </a:schemeClr>
              </a:solidFill>
            </a:endParaRPr>
          </a:p>
          <a:p>
            <a:pPr>
              <a:buFont typeface="Wingdings" pitchFamily="2" charset="2"/>
              <a:buChar char="§"/>
            </a:pPr>
            <a:r>
              <a:rPr lang="en-US" sz="1500" b="1" dirty="0" smtClean="0">
                <a:solidFill>
                  <a:schemeClr val="tx2">
                    <a:lumMod val="50000"/>
                  </a:schemeClr>
                </a:solidFill>
              </a:rPr>
              <a:t>Decentralized IP cameras</a:t>
            </a:r>
            <a:r>
              <a:rPr lang="en-US" sz="1500" dirty="0" smtClean="0">
                <a:solidFill>
                  <a:schemeClr val="tx2">
                    <a:lumMod val="50000"/>
                  </a:schemeClr>
                </a:solidFill>
              </a:rPr>
              <a:t>, which do not require a central Network Video Recorder (NVR), as the cameras have recording functionality built-in and can thus record directly to digital storage media, such as flash drives, hard disk drives or network attached storage.</a:t>
            </a:r>
          </a:p>
        </p:txBody>
      </p:sp>
      <p:pic>
        <p:nvPicPr>
          <p:cNvPr id="16388" name="Picture 4" descr="D:\Maria\ELV Systems\ELV Systems\IP-video-survellence\video.jpg"/>
          <p:cNvPicPr>
            <a:picLocks noChangeAspect="1" noChangeArrowheads="1"/>
          </p:cNvPicPr>
          <p:nvPr/>
        </p:nvPicPr>
        <p:blipFill>
          <a:blip r:embed="rId3"/>
          <a:srcRect/>
          <a:stretch>
            <a:fillRect/>
          </a:stretch>
        </p:blipFill>
        <p:spPr bwMode="auto">
          <a:xfrm>
            <a:off x="1181100" y="4495800"/>
            <a:ext cx="2388637" cy="1828800"/>
          </a:xfrm>
          <a:prstGeom prst="rect">
            <a:avLst/>
          </a:prstGeom>
          <a:noFill/>
        </p:spPr>
      </p:pic>
      <p:pic>
        <p:nvPicPr>
          <p:cNvPr id="16389" name="Picture 5" descr="D:\Maria\ELV Systems\ELV Systems\IP-video-survellence\solutions-surveillance-header.jpg"/>
          <p:cNvPicPr>
            <a:picLocks noChangeAspect="1" noChangeArrowheads="1"/>
          </p:cNvPicPr>
          <p:nvPr/>
        </p:nvPicPr>
        <p:blipFill>
          <a:blip r:embed="rId4"/>
          <a:srcRect/>
          <a:stretch>
            <a:fillRect/>
          </a:stretch>
        </p:blipFill>
        <p:spPr bwMode="auto">
          <a:xfrm>
            <a:off x="5981700" y="4495800"/>
            <a:ext cx="1790700" cy="1790700"/>
          </a:xfrm>
          <a:prstGeom prst="rect">
            <a:avLst/>
          </a:prstGeom>
          <a:noFill/>
        </p:spPr>
      </p:pic>
      <p:pic>
        <p:nvPicPr>
          <p:cNvPr id="16390" name="Picture 6" descr="D:\Maria\ELV Systems\ELV Systems\IP-video-survellence\ip_video_surveillance_images.jpg.gif"/>
          <p:cNvPicPr>
            <a:picLocks noChangeAspect="1" noChangeArrowheads="1"/>
          </p:cNvPicPr>
          <p:nvPr/>
        </p:nvPicPr>
        <p:blipFill>
          <a:blip r:embed="rId5"/>
          <a:srcRect/>
          <a:stretch>
            <a:fillRect/>
          </a:stretch>
        </p:blipFill>
        <p:spPr bwMode="auto">
          <a:xfrm>
            <a:off x="3771900" y="4495800"/>
            <a:ext cx="1866900" cy="1866900"/>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www.birlamedisoft.com</a:t>
            </a:r>
            <a:endParaRPr lang="en-US" sz="1600" b="1" dirty="0"/>
          </a:p>
        </p:txBody>
      </p:sp>
      <p:pic>
        <p:nvPicPr>
          <p:cNvPr id="6" name="Picture 5" descr="BM-logo.png"/>
          <p:cNvPicPr>
            <a:picLocks noChangeAspect="1"/>
          </p:cNvPicPr>
          <p:nvPr/>
        </p:nvPicPr>
        <p:blipFill>
          <a:blip r:embed="rId2" cstate="print"/>
          <a:stretch>
            <a:fillRect/>
          </a:stretch>
        </p:blipFill>
        <p:spPr>
          <a:xfrm>
            <a:off x="8153400" y="5943600"/>
            <a:ext cx="942975" cy="865417"/>
          </a:xfrm>
          <a:prstGeom prst="rect">
            <a:avLst/>
          </a:prstGeom>
        </p:spPr>
      </p:pic>
      <p:sp>
        <p:nvSpPr>
          <p:cNvPr id="7" name="Rounded Rectangle 6"/>
          <p:cNvSpPr/>
          <p:nvPr/>
        </p:nvSpPr>
        <p:spPr>
          <a:xfrm>
            <a:off x="1447800" y="76200"/>
            <a:ext cx="6324600" cy="533400"/>
          </a:xfrm>
          <a:prstGeom prst="roundRect">
            <a:avLst/>
          </a:prstGeom>
          <a:gradFill>
            <a:gsLst>
              <a:gs pos="0">
                <a:srgbClr val="0A5AD0"/>
              </a:gs>
              <a:gs pos="39999">
                <a:srgbClr val="85C2FF"/>
              </a:gs>
              <a:gs pos="70000">
                <a:srgbClr val="C4D6EB"/>
              </a:gs>
              <a:gs pos="100000">
                <a:srgbClr val="FFEBFA"/>
              </a:gs>
            </a:gsLst>
            <a:lin ang="8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11480" algn="ctr">
              <a:lnSpc>
                <a:spcPct val="90000"/>
              </a:lnSpc>
              <a:spcBef>
                <a:spcPts val="580"/>
              </a:spcBef>
              <a:buClr>
                <a:schemeClr val="tx1">
                  <a:shade val="95000"/>
                </a:schemeClr>
              </a:buClr>
              <a:defRPr/>
            </a:pPr>
            <a:r>
              <a:rPr lang="en-US" sz="3200" b="1" dirty="0" smtClean="0">
                <a:solidFill>
                  <a:schemeClr val="tx2">
                    <a:lumMod val="50000"/>
                  </a:schemeClr>
                </a:solidFill>
              </a:rPr>
              <a:t>Working of IP Surveillance System</a:t>
            </a:r>
          </a:p>
        </p:txBody>
      </p:sp>
      <p:pic>
        <p:nvPicPr>
          <p:cNvPr id="16386" name="Picture 2" descr="D:\Maria\ELV Systems\ELV Systems\IP-video-survellence\chart.gif"/>
          <p:cNvPicPr>
            <a:picLocks noChangeAspect="1" noChangeArrowheads="1"/>
          </p:cNvPicPr>
          <p:nvPr/>
        </p:nvPicPr>
        <p:blipFill>
          <a:blip r:embed="rId3"/>
          <a:srcRect/>
          <a:stretch>
            <a:fillRect/>
          </a:stretch>
        </p:blipFill>
        <p:spPr bwMode="auto">
          <a:xfrm>
            <a:off x="1143000" y="1219200"/>
            <a:ext cx="6774407" cy="4392074"/>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www.birlamedisoft.com</a:t>
            </a:r>
            <a:endParaRPr lang="en-US" sz="1600" b="1" dirty="0"/>
          </a:p>
        </p:txBody>
      </p:sp>
      <p:pic>
        <p:nvPicPr>
          <p:cNvPr id="6" name="Picture 5" descr="BM-logo.png"/>
          <p:cNvPicPr>
            <a:picLocks noChangeAspect="1"/>
          </p:cNvPicPr>
          <p:nvPr/>
        </p:nvPicPr>
        <p:blipFill>
          <a:blip r:embed="rId2" cstate="print"/>
          <a:stretch>
            <a:fillRect/>
          </a:stretch>
        </p:blipFill>
        <p:spPr>
          <a:xfrm>
            <a:off x="8153400" y="5943600"/>
            <a:ext cx="942975" cy="865417"/>
          </a:xfrm>
          <a:prstGeom prst="rect">
            <a:avLst/>
          </a:prstGeom>
        </p:spPr>
      </p:pic>
      <p:sp>
        <p:nvSpPr>
          <p:cNvPr id="8" name="Rounded Rectangle 7"/>
          <p:cNvSpPr/>
          <p:nvPr/>
        </p:nvSpPr>
        <p:spPr>
          <a:xfrm>
            <a:off x="1828800" y="4800600"/>
            <a:ext cx="5486400" cy="762000"/>
          </a:xfrm>
          <a:prstGeom prst="roundRect">
            <a:avLst/>
          </a:prstGeom>
          <a:gradFill>
            <a:gsLst>
              <a:gs pos="0">
                <a:srgbClr val="5E9EFF"/>
              </a:gs>
              <a:gs pos="39999">
                <a:srgbClr val="85C2FF"/>
              </a:gs>
              <a:gs pos="70000">
                <a:srgbClr val="C4D6EB"/>
              </a:gs>
              <a:gs pos="100000">
                <a:srgbClr val="FFEBFA"/>
              </a:gs>
            </a:gsLst>
            <a:lin ang="8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tx2">
                    <a:lumMod val="50000"/>
                  </a:schemeClr>
                </a:solidFill>
              </a:rPr>
              <a:t>Nurse Call System</a:t>
            </a:r>
            <a:endParaRPr lang="en-US" sz="3600" dirty="0">
              <a:solidFill>
                <a:schemeClr val="tx2">
                  <a:lumMod val="50000"/>
                </a:schemeClr>
              </a:solidFill>
            </a:endParaRPr>
          </a:p>
        </p:txBody>
      </p:sp>
      <p:pic>
        <p:nvPicPr>
          <p:cNvPr id="3074" name="Picture 2" descr="D:\Maria\ELV Systems\ELV Systems\Nurse-call-system\nurse-call-system-79540-3063505.jpg"/>
          <p:cNvPicPr>
            <a:picLocks noChangeAspect="1" noChangeArrowheads="1"/>
          </p:cNvPicPr>
          <p:nvPr/>
        </p:nvPicPr>
        <p:blipFill>
          <a:blip r:embed="rId3"/>
          <a:srcRect/>
          <a:stretch>
            <a:fillRect/>
          </a:stretch>
        </p:blipFill>
        <p:spPr bwMode="auto">
          <a:xfrm>
            <a:off x="2524125" y="457200"/>
            <a:ext cx="4257675" cy="3953555"/>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www.birlamedisoft.com</a:t>
            </a:r>
            <a:endParaRPr lang="en-US" sz="1600" b="1" dirty="0"/>
          </a:p>
        </p:txBody>
      </p:sp>
      <p:pic>
        <p:nvPicPr>
          <p:cNvPr id="6" name="Picture 5" descr="BM-logo.png"/>
          <p:cNvPicPr>
            <a:picLocks noChangeAspect="1"/>
          </p:cNvPicPr>
          <p:nvPr/>
        </p:nvPicPr>
        <p:blipFill>
          <a:blip r:embed="rId2" cstate="print"/>
          <a:stretch>
            <a:fillRect/>
          </a:stretch>
        </p:blipFill>
        <p:spPr>
          <a:xfrm>
            <a:off x="8153400" y="5943600"/>
            <a:ext cx="942975" cy="865417"/>
          </a:xfrm>
          <a:prstGeom prst="rect">
            <a:avLst/>
          </a:prstGeom>
        </p:spPr>
      </p:pic>
      <p:sp>
        <p:nvSpPr>
          <p:cNvPr id="7" name="Rounded Rectangle 6"/>
          <p:cNvSpPr/>
          <p:nvPr/>
        </p:nvSpPr>
        <p:spPr>
          <a:xfrm>
            <a:off x="1447800" y="76200"/>
            <a:ext cx="6324600" cy="533400"/>
          </a:xfrm>
          <a:prstGeom prst="roundRect">
            <a:avLst/>
          </a:prstGeom>
          <a:gradFill>
            <a:gsLst>
              <a:gs pos="0">
                <a:srgbClr val="0A5AD0"/>
              </a:gs>
              <a:gs pos="39999">
                <a:srgbClr val="85C2FF"/>
              </a:gs>
              <a:gs pos="70000">
                <a:srgbClr val="C4D6EB"/>
              </a:gs>
              <a:gs pos="100000">
                <a:srgbClr val="FFEBFA"/>
              </a:gs>
            </a:gsLst>
            <a:lin ang="8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11480" algn="ctr">
              <a:lnSpc>
                <a:spcPct val="90000"/>
              </a:lnSpc>
              <a:spcBef>
                <a:spcPts val="580"/>
              </a:spcBef>
              <a:buClr>
                <a:schemeClr val="tx1">
                  <a:shade val="95000"/>
                </a:schemeClr>
              </a:buClr>
              <a:defRPr/>
            </a:pPr>
            <a:r>
              <a:rPr lang="en-US" sz="3200" b="1" dirty="0" smtClean="0">
                <a:solidFill>
                  <a:schemeClr val="tx2">
                    <a:lumMod val="50000"/>
                  </a:schemeClr>
                </a:solidFill>
              </a:rPr>
              <a:t>Features of Nurse Call System</a:t>
            </a:r>
          </a:p>
        </p:txBody>
      </p:sp>
      <p:sp>
        <p:nvSpPr>
          <p:cNvPr id="8" name="Rounded Rectangle 7"/>
          <p:cNvSpPr/>
          <p:nvPr/>
        </p:nvSpPr>
        <p:spPr>
          <a:xfrm>
            <a:off x="685800" y="838200"/>
            <a:ext cx="7696200" cy="2438400"/>
          </a:xfrm>
          <a:prstGeom prst="roundRect">
            <a:avLst>
              <a:gd name="adj" fmla="val 4894"/>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90000"/>
              </a:lnSpc>
              <a:spcBef>
                <a:spcPct val="20000"/>
              </a:spcBef>
              <a:buSzPct val="75000"/>
              <a:buFont typeface="Wingdings" pitchFamily="2" charset="2"/>
              <a:buChar char="Ø"/>
            </a:pPr>
            <a:r>
              <a:rPr lang="en-US" sz="1600" dirty="0" smtClean="0">
                <a:solidFill>
                  <a:schemeClr val="tx2">
                    <a:lumMod val="50000"/>
                  </a:schemeClr>
                </a:solidFill>
              </a:rPr>
              <a:t>Integrates with the best-selling digital telephone systems.</a:t>
            </a:r>
          </a:p>
          <a:p>
            <a:pPr marL="342900" indent="-342900">
              <a:lnSpc>
                <a:spcPct val="90000"/>
              </a:lnSpc>
              <a:spcBef>
                <a:spcPct val="20000"/>
              </a:spcBef>
              <a:buSzPct val="75000"/>
              <a:buFont typeface="Wingdings" pitchFamily="2" charset="2"/>
              <a:buChar char="Ø"/>
            </a:pPr>
            <a:r>
              <a:rPr lang="en-US" sz="1600" dirty="0" smtClean="0">
                <a:solidFill>
                  <a:schemeClr val="tx2">
                    <a:lumMod val="50000"/>
                  </a:schemeClr>
                </a:solidFill>
              </a:rPr>
              <a:t>Text messaging for nurse call. </a:t>
            </a:r>
          </a:p>
          <a:p>
            <a:pPr marL="342900" indent="-342900">
              <a:lnSpc>
                <a:spcPct val="90000"/>
              </a:lnSpc>
              <a:spcBef>
                <a:spcPct val="20000"/>
              </a:spcBef>
              <a:buSzPct val="75000"/>
              <a:buFont typeface="Wingdings" pitchFamily="2" charset="2"/>
              <a:buChar char="Ø"/>
            </a:pPr>
            <a:r>
              <a:rPr lang="en-US" sz="1600" dirty="0" smtClean="0">
                <a:solidFill>
                  <a:schemeClr val="tx2">
                    <a:lumMod val="50000"/>
                  </a:schemeClr>
                </a:solidFill>
              </a:rPr>
              <a:t>Unified, scalable architecture grows with your healthcare enterprise</a:t>
            </a:r>
          </a:p>
          <a:p>
            <a:pPr marL="342900" indent="-342900">
              <a:lnSpc>
                <a:spcPct val="90000"/>
              </a:lnSpc>
              <a:spcBef>
                <a:spcPct val="20000"/>
              </a:spcBef>
              <a:buSzPct val="75000"/>
              <a:buFont typeface="Wingdings" pitchFamily="2" charset="2"/>
              <a:buChar char="Ø"/>
            </a:pPr>
            <a:r>
              <a:rPr lang="en-US" sz="1600" dirty="0" smtClean="0">
                <a:solidFill>
                  <a:schemeClr val="tx2">
                    <a:lumMod val="50000"/>
                  </a:schemeClr>
                </a:solidFill>
              </a:rPr>
              <a:t>Advanced technology provides high-quality communication.</a:t>
            </a:r>
          </a:p>
          <a:p>
            <a:pPr marL="342900" indent="-342900">
              <a:lnSpc>
                <a:spcPct val="90000"/>
              </a:lnSpc>
              <a:spcBef>
                <a:spcPct val="20000"/>
              </a:spcBef>
              <a:buSzPct val="75000"/>
              <a:buFont typeface="Wingdings" pitchFamily="2" charset="2"/>
              <a:buChar char="Ø"/>
            </a:pPr>
            <a:r>
              <a:rPr lang="en-US" sz="1600" dirty="0" smtClean="0">
                <a:solidFill>
                  <a:schemeClr val="tx2">
                    <a:lumMod val="50000"/>
                  </a:schemeClr>
                </a:solidFill>
              </a:rPr>
              <a:t>Safe, low power operation does not interfere with medical equipment.</a:t>
            </a:r>
          </a:p>
          <a:p>
            <a:pPr marL="342900" indent="-342900">
              <a:lnSpc>
                <a:spcPct val="90000"/>
              </a:lnSpc>
              <a:spcBef>
                <a:spcPct val="20000"/>
              </a:spcBef>
              <a:buSzPct val="75000"/>
              <a:buFont typeface="Wingdings" pitchFamily="2" charset="2"/>
              <a:buChar char="Ø"/>
            </a:pPr>
            <a:r>
              <a:rPr lang="en-US" sz="1600" dirty="0" smtClean="0">
                <a:solidFill>
                  <a:schemeClr val="tx2">
                    <a:lumMod val="50000"/>
                  </a:schemeClr>
                </a:solidFill>
              </a:rPr>
              <a:t>No monthly airtime or usage charges.</a:t>
            </a:r>
            <a:endParaRPr lang="en-US" sz="1600" dirty="0">
              <a:solidFill>
                <a:schemeClr val="tx2">
                  <a:lumMod val="50000"/>
                </a:schemeClr>
              </a:solidFill>
            </a:endParaRPr>
          </a:p>
        </p:txBody>
      </p:sp>
      <p:pic>
        <p:nvPicPr>
          <p:cNvPr id="45059" name="Picture 3" descr="D:\Maria\ELV Systems\ELV Systems\Nurse-call-system\nurse-multi-strip.jpg"/>
          <p:cNvPicPr>
            <a:picLocks noChangeAspect="1" noChangeArrowheads="1"/>
          </p:cNvPicPr>
          <p:nvPr/>
        </p:nvPicPr>
        <p:blipFill>
          <a:blip r:embed="rId3"/>
          <a:srcRect/>
          <a:stretch>
            <a:fillRect/>
          </a:stretch>
        </p:blipFill>
        <p:spPr bwMode="auto">
          <a:xfrm>
            <a:off x="2743200" y="3429000"/>
            <a:ext cx="3429000" cy="3033953"/>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www.birlamedisoft.com</a:t>
            </a:r>
            <a:endParaRPr lang="en-US" sz="1600" b="1" dirty="0"/>
          </a:p>
        </p:txBody>
      </p:sp>
      <p:pic>
        <p:nvPicPr>
          <p:cNvPr id="6" name="Picture 5" descr="BM-logo.png"/>
          <p:cNvPicPr>
            <a:picLocks noChangeAspect="1"/>
          </p:cNvPicPr>
          <p:nvPr/>
        </p:nvPicPr>
        <p:blipFill>
          <a:blip r:embed="rId2" cstate="print"/>
          <a:stretch>
            <a:fillRect/>
          </a:stretch>
        </p:blipFill>
        <p:spPr>
          <a:xfrm>
            <a:off x="8153400" y="5943600"/>
            <a:ext cx="942975" cy="865417"/>
          </a:xfrm>
          <a:prstGeom prst="rect">
            <a:avLst/>
          </a:prstGeom>
        </p:spPr>
      </p:pic>
      <p:sp>
        <p:nvSpPr>
          <p:cNvPr id="7" name="Rounded Rectangle 6"/>
          <p:cNvSpPr/>
          <p:nvPr/>
        </p:nvSpPr>
        <p:spPr>
          <a:xfrm>
            <a:off x="304800" y="76200"/>
            <a:ext cx="8610600" cy="838200"/>
          </a:xfrm>
          <a:prstGeom prst="roundRect">
            <a:avLst/>
          </a:prstGeom>
          <a:gradFill>
            <a:gsLst>
              <a:gs pos="0">
                <a:srgbClr val="0A5AD0"/>
              </a:gs>
              <a:gs pos="39999">
                <a:srgbClr val="85C2FF"/>
              </a:gs>
              <a:gs pos="70000">
                <a:srgbClr val="C4D6EB"/>
              </a:gs>
              <a:gs pos="100000">
                <a:srgbClr val="FFEBFA"/>
              </a:gs>
            </a:gsLst>
            <a:lin ang="8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11480" algn="ctr">
              <a:lnSpc>
                <a:spcPct val="90000"/>
              </a:lnSpc>
              <a:spcBef>
                <a:spcPts val="580"/>
              </a:spcBef>
              <a:buClr>
                <a:schemeClr val="tx1">
                  <a:shade val="95000"/>
                </a:schemeClr>
              </a:buClr>
              <a:defRPr/>
            </a:pPr>
            <a:r>
              <a:rPr lang="en-US" sz="3200" b="1" dirty="0" smtClean="0">
                <a:solidFill>
                  <a:schemeClr val="tx2">
                    <a:lumMod val="50000"/>
                  </a:schemeClr>
                </a:solidFill>
              </a:rPr>
              <a:t>Diagrammatic Representation of Nurse Call System</a:t>
            </a:r>
          </a:p>
        </p:txBody>
      </p:sp>
      <p:pic>
        <p:nvPicPr>
          <p:cNvPr id="45058" name="Picture 2" descr="D:\Maria\ELV Systems\ELV Systems\Nurse-call-system\LifeBed-nursecallsystem.jpg"/>
          <p:cNvPicPr>
            <a:picLocks noChangeAspect="1" noChangeArrowheads="1"/>
          </p:cNvPicPr>
          <p:nvPr/>
        </p:nvPicPr>
        <p:blipFill>
          <a:blip r:embed="rId3"/>
          <a:srcRect/>
          <a:stretch>
            <a:fillRect/>
          </a:stretch>
        </p:blipFill>
        <p:spPr bwMode="auto">
          <a:xfrm>
            <a:off x="876300" y="977900"/>
            <a:ext cx="7391400" cy="4902200"/>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www.birlamedisoft.com</a:t>
            </a:r>
            <a:endParaRPr lang="en-US" sz="1600" b="1" dirty="0"/>
          </a:p>
        </p:txBody>
      </p:sp>
      <p:pic>
        <p:nvPicPr>
          <p:cNvPr id="6" name="Picture 5" descr="BM-logo.png"/>
          <p:cNvPicPr>
            <a:picLocks noChangeAspect="1"/>
          </p:cNvPicPr>
          <p:nvPr/>
        </p:nvPicPr>
        <p:blipFill>
          <a:blip r:embed="rId2" cstate="print"/>
          <a:stretch>
            <a:fillRect/>
          </a:stretch>
        </p:blipFill>
        <p:spPr>
          <a:xfrm>
            <a:off x="8153400" y="5943600"/>
            <a:ext cx="942975" cy="865417"/>
          </a:xfrm>
          <a:prstGeom prst="rect">
            <a:avLst/>
          </a:prstGeom>
        </p:spPr>
      </p:pic>
      <p:sp>
        <p:nvSpPr>
          <p:cNvPr id="7" name="Rounded Rectangle 6"/>
          <p:cNvSpPr/>
          <p:nvPr/>
        </p:nvSpPr>
        <p:spPr>
          <a:xfrm>
            <a:off x="1447800" y="76200"/>
            <a:ext cx="6324600" cy="533400"/>
          </a:xfrm>
          <a:prstGeom prst="roundRect">
            <a:avLst/>
          </a:prstGeom>
          <a:gradFill>
            <a:gsLst>
              <a:gs pos="0">
                <a:srgbClr val="0A5AD0"/>
              </a:gs>
              <a:gs pos="39999">
                <a:srgbClr val="85C2FF"/>
              </a:gs>
              <a:gs pos="70000">
                <a:srgbClr val="C4D6EB"/>
              </a:gs>
              <a:gs pos="100000">
                <a:srgbClr val="FFEBFA"/>
              </a:gs>
            </a:gsLst>
            <a:lin ang="8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11480" algn="ctr">
              <a:lnSpc>
                <a:spcPct val="90000"/>
              </a:lnSpc>
              <a:spcBef>
                <a:spcPts val="580"/>
              </a:spcBef>
              <a:buClr>
                <a:schemeClr val="tx1">
                  <a:shade val="95000"/>
                </a:schemeClr>
              </a:buClr>
              <a:defRPr/>
            </a:pPr>
            <a:r>
              <a:rPr lang="en-US" sz="3200" b="1" dirty="0" smtClean="0">
                <a:solidFill>
                  <a:schemeClr val="tx2">
                    <a:lumMod val="50000"/>
                  </a:schemeClr>
                </a:solidFill>
              </a:rPr>
              <a:t>Capabilities of Nurse Call System</a:t>
            </a:r>
          </a:p>
        </p:txBody>
      </p:sp>
      <p:sp>
        <p:nvSpPr>
          <p:cNvPr id="8" name="Rounded Rectangle 7"/>
          <p:cNvSpPr/>
          <p:nvPr/>
        </p:nvSpPr>
        <p:spPr>
          <a:xfrm>
            <a:off x="685800" y="838200"/>
            <a:ext cx="7696200" cy="2209800"/>
          </a:xfrm>
          <a:prstGeom prst="roundRect">
            <a:avLst>
              <a:gd name="adj" fmla="val 4894"/>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90000"/>
              </a:lnSpc>
              <a:spcBef>
                <a:spcPct val="20000"/>
              </a:spcBef>
              <a:buSzPct val="75000"/>
            </a:pPr>
            <a:r>
              <a:rPr lang="en-US" sz="1600" b="1" dirty="0" smtClean="0">
                <a:solidFill>
                  <a:schemeClr val="tx2">
                    <a:lumMod val="50000"/>
                  </a:schemeClr>
                </a:solidFill>
              </a:rPr>
              <a:t>Capabilities</a:t>
            </a:r>
          </a:p>
          <a:p>
            <a:pPr marL="342900" lvl="1" indent="-342900">
              <a:lnSpc>
                <a:spcPct val="90000"/>
              </a:lnSpc>
              <a:spcBef>
                <a:spcPct val="20000"/>
              </a:spcBef>
              <a:buSzPct val="75000"/>
              <a:buFont typeface="Wingdings" pitchFamily="2" charset="2"/>
              <a:buChar char="Ø"/>
            </a:pPr>
            <a:r>
              <a:rPr lang="en-US" sz="1600" dirty="0" smtClean="0">
                <a:solidFill>
                  <a:schemeClr val="tx2">
                    <a:lumMod val="50000"/>
                  </a:schemeClr>
                </a:solidFill>
              </a:rPr>
              <a:t>Immediate text display: patient, room info and call status</a:t>
            </a:r>
          </a:p>
          <a:p>
            <a:pPr marL="342900" lvl="1" indent="-342900">
              <a:lnSpc>
                <a:spcPct val="90000"/>
              </a:lnSpc>
              <a:spcBef>
                <a:spcPct val="20000"/>
              </a:spcBef>
              <a:buSzPct val="75000"/>
              <a:buFont typeface="Wingdings" pitchFamily="2" charset="2"/>
              <a:buChar char="Ø"/>
            </a:pPr>
            <a:r>
              <a:rPr lang="en-US" sz="1600" dirty="0" smtClean="0">
                <a:solidFill>
                  <a:schemeClr val="tx2">
                    <a:lumMod val="50000"/>
                  </a:schemeClr>
                </a:solidFill>
              </a:rPr>
              <a:t>Single button connects nurse to patient</a:t>
            </a:r>
          </a:p>
          <a:p>
            <a:pPr marL="342900" lvl="1" indent="-342900">
              <a:lnSpc>
                <a:spcPct val="90000"/>
              </a:lnSpc>
              <a:spcBef>
                <a:spcPct val="20000"/>
              </a:spcBef>
              <a:buSzPct val="75000"/>
              <a:buFont typeface="Wingdings" pitchFamily="2" charset="2"/>
              <a:buChar char="Ø"/>
            </a:pPr>
            <a:r>
              <a:rPr lang="en-US" sz="1600" dirty="0" smtClean="0">
                <a:solidFill>
                  <a:schemeClr val="tx2">
                    <a:lumMod val="50000"/>
                  </a:schemeClr>
                </a:solidFill>
              </a:rPr>
              <a:t>Auto-forwarding to alternate nurse</a:t>
            </a:r>
          </a:p>
          <a:p>
            <a:pPr marL="342900" lvl="1" indent="-342900">
              <a:lnSpc>
                <a:spcPct val="90000"/>
              </a:lnSpc>
              <a:spcBef>
                <a:spcPct val="20000"/>
              </a:spcBef>
              <a:buSzPct val="75000"/>
              <a:buFont typeface="Wingdings" pitchFamily="2" charset="2"/>
              <a:buChar char="Ø"/>
            </a:pPr>
            <a:r>
              <a:rPr lang="en-US" sz="1600" dirty="0" smtClean="0">
                <a:solidFill>
                  <a:schemeClr val="tx2">
                    <a:lumMod val="50000"/>
                  </a:schemeClr>
                </a:solidFill>
              </a:rPr>
              <a:t>Auto-delivery by shift from nurse master station</a:t>
            </a:r>
          </a:p>
        </p:txBody>
      </p:sp>
      <p:pic>
        <p:nvPicPr>
          <p:cNvPr id="47106" name="Picture 2" descr="http://www.integra-systems.co.uk/Image/nursecall%20display%281%29.jpg"/>
          <p:cNvPicPr>
            <a:picLocks noChangeAspect="1" noChangeArrowheads="1"/>
          </p:cNvPicPr>
          <p:nvPr/>
        </p:nvPicPr>
        <p:blipFill>
          <a:blip r:embed="rId3"/>
          <a:srcRect/>
          <a:stretch>
            <a:fillRect/>
          </a:stretch>
        </p:blipFill>
        <p:spPr bwMode="auto">
          <a:xfrm>
            <a:off x="3048000" y="3276600"/>
            <a:ext cx="2819400" cy="2819400"/>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www.birlamedisoft.com</a:t>
            </a:r>
            <a:endParaRPr lang="en-US" sz="1600" b="1" dirty="0"/>
          </a:p>
        </p:txBody>
      </p:sp>
      <p:pic>
        <p:nvPicPr>
          <p:cNvPr id="6" name="Picture 5" descr="BM-logo.png"/>
          <p:cNvPicPr>
            <a:picLocks noChangeAspect="1"/>
          </p:cNvPicPr>
          <p:nvPr/>
        </p:nvPicPr>
        <p:blipFill>
          <a:blip r:embed="rId2" cstate="print"/>
          <a:stretch>
            <a:fillRect/>
          </a:stretch>
        </p:blipFill>
        <p:spPr>
          <a:xfrm>
            <a:off x="8153400" y="5943600"/>
            <a:ext cx="942975" cy="865417"/>
          </a:xfrm>
          <a:prstGeom prst="rect">
            <a:avLst/>
          </a:prstGeom>
        </p:spPr>
      </p:pic>
      <p:sp>
        <p:nvSpPr>
          <p:cNvPr id="7" name="Rounded Rectangle 6"/>
          <p:cNvSpPr/>
          <p:nvPr/>
        </p:nvSpPr>
        <p:spPr>
          <a:xfrm>
            <a:off x="1447800" y="76200"/>
            <a:ext cx="6324600" cy="533400"/>
          </a:xfrm>
          <a:prstGeom prst="roundRect">
            <a:avLst/>
          </a:prstGeom>
          <a:gradFill>
            <a:gsLst>
              <a:gs pos="0">
                <a:srgbClr val="0A5AD0"/>
              </a:gs>
              <a:gs pos="39999">
                <a:srgbClr val="85C2FF"/>
              </a:gs>
              <a:gs pos="70000">
                <a:srgbClr val="C4D6EB"/>
              </a:gs>
              <a:gs pos="100000">
                <a:srgbClr val="FFEBFA"/>
              </a:gs>
            </a:gsLst>
            <a:lin ang="8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11480" algn="ctr">
              <a:lnSpc>
                <a:spcPct val="90000"/>
              </a:lnSpc>
              <a:spcBef>
                <a:spcPts val="580"/>
              </a:spcBef>
              <a:buClr>
                <a:schemeClr val="tx1">
                  <a:shade val="95000"/>
                </a:schemeClr>
              </a:buClr>
              <a:defRPr/>
            </a:pPr>
            <a:r>
              <a:rPr lang="en-US" sz="3200" b="1" dirty="0" smtClean="0">
                <a:solidFill>
                  <a:schemeClr val="tx2">
                    <a:lumMod val="50000"/>
                  </a:schemeClr>
                </a:solidFill>
              </a:rPr>
              <a:t>Advantages of Nurse Call System</a:t>
            </a:r>
          </a:p>
        </p:txBody>
      </p:sp>
      <p:sp>
        <p:nvSpPr>
          <p:cNvPr id="8" name="Rounded Rectangle 7"/>
          <p:cNvSpPr/>
          <p:nvPr/>
        </p:nvSpPr>
        <p:spPr>
          <a:xfrm>
            <a:off x="685800" y="1371600"/>
            <a:ext cx="7696200" cy="4419600"/>
          </a:xfrm>
          <a:prstGeom prst="roundRect">
            <a:avLst>
              <a:gd name="adj" fmla="val 4894"/>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90000"/>
              </a:lnSpc>
              <a:spcBef>
                <a:spcPct val="20000"/>
              </a:spcBef>
              <a:buSzPct val="75000"/>
            </a:pPr>
            <a:r>
              <a:rPr lang="en-US" sz="1600" b="1" dirty="0" smtClean="0">
                <a:solidFill>
                  <a:schemeClr val="tx2">
                    <a:lumMod val="50000"/>
                  </a:schemeClr>
                </a:solidFill>
              </a:rPr>
              <a:t>Patients</a:t>
            </a:r>
          </a:p>
          <a:p>
            <a:pPr marL="342900" lvl="1" indent="-342900">
              <a:lnSpc>
                <a:spcPct val="90000"/>
              </a:lnSpc>
              <a:spcBef>
                <a:spcPct val="20000"/>
              </a:spcBef>
              <a:buSzPct val="75000"/>
              <a:buFontTx/>
              <a:buChar char="–"/>
            </a:pPr>
            <a:r>
              <a:rPr lang="en-US" sz="1600" dirty="0" smtClean="0">
                <a:solidFill>
                  <a:schemeClr val="tx2">
                    <a:lumMod val="50000"/>
                  </a:schemeClr>
                </a:solidFill>
              </a:rPr>
              <a:t>Higher level of care and faster recovery </a:t>
            </a:r>
          </a:p>
          <a:p>
            <a:pPr marL="342900" lvl="1" indent="-342900">
              <a:lnSpc>
                <a:spcPct val="90000"/>
              </a:lnSpc>
              <a:spcBef>
                <a:spcPct val="20000"/>
              </a:spcBef>
              <a:buSzPct val="75000"/>
              <a:buFontTx/>
              <a:buChar char="–"/>
            </a:pPr>
            <a:endParaRPr lang="en-US" sz="1600" dirty="0" smtClean="0">
              <a:solidFill>
                <a:schemeClr val="tx2">
                  <a:lumMod val="50000"/>
                </a:schemeClr>
              </a:solidFill>
            </a:endParaRPr>
          </a:p>
          <a:p>
            <a:pPr marL="342900" indent="-342900">
              <a:lnSpc>
                <a:spcPct val="90000"/>
              </a:lnSpc>
              <a:spcBef>
                <a:spcPct val="20000"/>
              </a:spcBef>
              <a:buSzPct val="75000"/>
            </a:pPr>
            <a:r>
              <a:rPr lang="en-US" sz="1600" b="1" dirty="0" smtClean="0">
                <a:solidFill>
                  <a:schemeClr val="tx2">
                    <a:lumMod val="50000"/>
                  </a:schemeClr>
                </a:solidFill>
              </a:rPr>
              <a:t>Nurses</a:t>
            </a:r>
          </a:p>
          <a:p>
            <a:pPr marL="342900" lvl="1" indent="-342900">
              <a:lnSpc>
                <a:spcPct val="90000"/>
              </a:lnSpc>
              <a:spcBef>
                <a:spcPct val="20000"/>
              </a:spcBef>
              <a:buSzPct val="75000"/>
              <a:buFontTx/>
              <a:buChar char="–"/>
            </a:pPr>
            <a:r>
              <a:rPr lang="en-US" sz="1600" dirty="0" smtClean="0">
                <a:solidFill>
                  <a:schemeClr val="tx2">
                    <a:lumMod val="50000"/>
                  </a:schemeClr>
                </a:solidFill>
              </a:rPr>
              <a:t>More time with patients, and better patient care</a:t>
            </a:r>
          </a:p>
          <a:p>
            <a:pPr marL="342900" lvl="1" indent="-342900">
              <a:lnSpc>
                <a:spcPct val="90000"/>
              </a:lnSpc>
              <a:spcBef>
                <a:spcPct val="20000"/>
              </a:spcBef>
              <a:buSzPct val="75000"/>
              <a:buFontTx/>
              <a:buChar char="–"/>
            </a:pPr>
            <a:endParaRPr lang="en-US" sz="1600" dirty="0" smtClean="0">
              <a:solidFill>
                <a:schemeClr val="tx2">
                  <a:lumMod val="50000"/>
                </a:schemeClr>
              </a:solidFill>
            </a:endParaRPr>
          </a:p>
          <a:p>
            <a:pPr marL="342900" indent="-342900">
              <a:lnSpc>
                <a:spcPct val="90000"/>
              </a:lnSpc>
              <a:spcBef>
                <a:spcPct val="20000"/>
              </a:spcBef>
              <a:buSzPct val="75000"/>
            </a:pPr>
            <a:r>
              <a:rPr lang="en-US" sz="1600" b="1" dirty="0" smtClean="0">
                <a:solidFill>
                  <a:schemeClr val="tx2">
                    <a:lumMod val="50000"/>
                  </a:schemeClr>
                </a:solidFill>
              </a:rPr>
              <a:t>Physicians</a:t>
            </a:r>
          </a:p>
          <a:p>
            <a:pPr marL="342900" lvl="1" indent="-342900">
              <a:lnSpc>
                <a:spcPct val="90000"/>
              </a:lnSpc>
              <a:spcBef>
                <a:spcPct val="20000"/>
              </a:spcBef>
              <a:buSzPct val="75000"/>
              <a:buFontTx/>
              <a:buChar char="–"/>
            </a:pPr>
            <a:r>
              <a:rPr lang="en-US" sz="1600" dirty="0" smtClean="0">
                <a:solidFill>
                  <a:schemeClr val="tx2">
                    <a:lumMod val="50000"/>
                  </a:schemeClr>
                </a:solidFill>
              </a:rPr>
              <a:t>Direct access to nurses </a:t>
            </a:r>
          </a:p>
          <a:p>
            <a:pPr marL="342900" lvl="1" indent="-342900">
              <a:lnSpc>
                <a:spcPct val="90000"/>
              </a:lnSpc>
              <a:spcBef>
                <a:spcPct val="20000"/>
              </a:spcBef>
              <a:buSzPct val="75000"/>
              <a:buFontTx/>
              <a:buChar char="–"/>
            </a:pPr>
            <a:endParaRPr lang="en-US" sz="1600" dirty="0" smtClean="0">
              <a:solidFill>
                <a:schemeClr val="tx2">
                  <a:lumMod val="50000"/>
                </a:schemeClr>
              </a:solidFill>
            </a:endParaRPr>
          </a:p>
          <a:p>
            <a:pPr marL="342900" indent="-342900">
              <a:lnSpc>
                <a:spcPct val="90000"/>
              </a:lnSpc>
              <a:spcBef>
                <a:spcPct val="20000"/>
              </a:spcBef>
              <a:buSzPct val="75000"/>
            </a:pPr>
            <a:r>
              <a:rPr lang="en-US" sz="1600" b="1" dirty="0" smtClean="0">
                <a:solidFill>
                  <a:schemeClr val="tx2">
                    <a:lumMod val="50000"/>
                  </a:schemeClr>
                </a:solidFill>
              </a:rPr>
              <a:t>Emergency department</a:t>
            </a:r>
          </a:p>
          <a:p>
            <a:pPr marL="342900" lvl="1" indent="-342900">
              <a:lnSpc>
                <a:spcPct val="90000"/>
              </a:lnSpc>
              <a:spcBef>
                <a:spcPct val="20000"/>
              </a:spcBef>
              <a:buSzPct val="75000"/>
              <a:buFontTx/>
              <a:buChar char="–"/>
            </a:pPr>
            <a:r>
              <a:rPr lang="en-US" sz="1600" dirty="0" smtClean="0">
                <a:solidFill>
                  <a:schemeClr val="tx2">
                    <a:lumMod val="50000"/>
                  </a:schemeClr>
                </a:solidFill>
              </a:rPr>
              <a:t>Faster response and increased efficiency</a:t>
            </a:r>
          </a:p>
          <a:p>
            <a:pPr marL="342900" lvl="1" indent="-342900">
              <a:lnSpc>
                <a:spcPct val="90000"/>
              </a:lnSpc>
              <a:spcBef>
                <a:spcPct val="20000"/>
              </a:spcBef>
              <a:buSzPct val="75000"/>
              <a:buFontTx/>
              <a:buChar char="–"/>
            </a:pPr>
            <a:endParaRPr lang="en-US" sz="1600" dirty="0" smtClean="0">
              <a:solidFill>
                <a:schemeClr val="tx2">
                  <a:lumMod val="50000"/>
                </a:schemeClr>
              </a:solidFill>
            </a:endParaRPr>
          </a:p>
          <a:p>
            <a:pPr marL="342900" indent="-342900">
              <a:lnSpc>
                <a:spcPct val="90000"/>
              </a:lnSpc>
              <a:spcBef>
                <a:spcPct val="20000"/>
              </a:spcBef>
              <a:buSzPct val="75000"/>
            </a:pPr>
            <a:r>
              <a:rPr lang="en-US" sz="1600" b="1" dirty="0" smtClean="0">
                <a:solidFill>
                  <a:schemeClr val="tx2">
                    <a:lumMod val="50000"/>
                  </a:schemeClr>
                </a:solidFill>
              </a:rPr>
              <a:t>Specialties and support staff</a:t>
            </a:r>
          </a:p>
          <a:p>
            <a:pPr marL="342900" lvl="1" indent="-342900">
              <a:lnSpc>
                <a:spcPct val="90000"/>
              </a:lnSpc>
              <a:spcBef>
                <a:spcPct val="20000"/>
              </a:spcBef>
              <a:buSzPct val="75000"/>
              <a:buFontTx/>
              <a:buChar char="–"/>
            </a:pPr>
            <a:r>
              <a:rPr lang="en-US" sz="1600" dirty="0" smtClean="0">
                <a:solidFill>
                  <a:schemeClr val="tx2">
                    <a:lumMod val="50000"/>
                  </a:schemeClr>
                </a:solidFill>
              </a:rPr>
              <a:t>Coordinate efforts with other staff to improve productivity</a:t>
            </a:r>
          </a:p>
        </p:txBody>
      </p:sp>
      <p:pic>
        <p:nvPicPr>
          <p:cNvPr id="46081" name="Picture 1" descr="D:\Maria\ELV Systems\ELV Systems\Nurse-call-system\nurse-call-system-79540-3063509.jpg"/>
          <p:cNvPicPr>
            <a:picLocks noChangeAspect="1" noChangeArrowheads="1"/>
          </p:cNvPicPr>
          <p:nvPr/>
        </p:nvPicPr>
        <p:blipFill>
          <a:blip r:embed="rId3"/>
          <a:srcRect/>
          <a:stretch>
            <a:fillRect/>
          </a:stretch>
        </p:blipFill>
        <p:spPr bwMode="auto">
          <a:xfrm>
            <a:off x="5638800" y="838200"/>
            <a:ext cx="3165430" cy="2457450"/>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www.birlamedisoft.com</a:t>
            </a:r>
            <a:endParaRPr lang="en-US" sz="1600" b="1" dirty="0"/>
          </a:p>
        </p:txBody>
      </p:sp>
      <p:pic>
        <p:nvPicPr>
          <p:cNvPr id="6" name="Picture 5" descr="BM-logo.png"/>
          <p:cNvPicPr>
            <a:picLocks noChangeAspect="1"/>
          </p:cNvPicPr>
          <p:nvPr/>
        </p:nvPicPr>
        <p:blipFill>
          <a:blip r:embed="rId2" cstate="print"/>
          <a:stretch>
            <a:fillRect/>
          </a:stretch>
        </p:blipFill>
        <p:spPr>
          <a:xfrm>
            <a:off x="8153400" y="5943600"/>
            <a:ext cx="942975" cy="865417"/>
          </a:xfrm>
          <a:prstGeom prst="rect">
            <a:avLst/>
          </a:prstGeom>
        </p:spPr>
      </p:pic>
      <p:sp>
        <p:nvSpPr>
          <p:cNvPr id="8" name="Rounded Rectangle 7"/>
          <p:cNvSpPr/>
          <p:nvPr/>
        </p:nvSpPr>
        <p:spPr>
          <a:xfrm>
            <a:off x="685800" y="4800600"/>
            <a:ext cx="7620000" cy="762000"/>
          </a:xfrm>
          <a:prstGeom prst="roundRect">
            <a:avLst/>
          </a:prstGeom>
          <a:gradFill>
            <a:gsLst>
              <a:gs pos="0">
                <a:srgbClr val="5E9EFF"/>
              </a:gs>
              <a:gs pos="39999">
                <a:srgbClr val="85C2FF"/>
              </a:gs>
              <a:gs pos="70000">
                <a:srgbClr val="C4D6EB"/>
              </a:gs>
              <a:gs pos="100000">
                <a:srgbClr val="FFEBFA"/>
              </a:gs>
            </a:gsLst>
            <a:lin ang="8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tx2">
                    <a:lumMod val="50000"/>
                  </a:schemeClr>
                </a:solidFill>
              </a:rPr>
              <a:t>Water Leaking Detection System</a:t>
            </a:r>
            <a:endParaRPr lang="en-US" sz="3600" dirty="0">
              <a:solidFill>
                <a:schemeClr val="tx2">
                  <a:lumMod val="50000"/>
                </a:schemeClr>
              </a:solidFill>
            </a:endParaRPr>
          </a:p>
        </p:txBody>
      </p:sp>
      <p:pic>
        <p:nvPicPr>
          <p:cNvPr id="4098" name="Picture 2" descr="D:\Maria\ELV Systems\ELV Systems\Water-leakage-detection-system\fssystem.jpg"/>
          <p:cNvPicPr>
            <a:picLocks noChangeAspect="1" noChangeArrowheads="1"/>
          </p:cNvPicPr>
          <p:nvPr/>
        </p:nvPicPr>
        <p:blipFill>
          <a:blip r:embed="rId3"/>
          <a:srcRect/>
          <a:stretch>
            <a:fillRect/>
          </a:stretch>
        </p:blipFill>
        <p:spPr bwMode="auto">
          <a:xfrm>
            <a:off x="2057400" y="685800"/>
            <a:ext cx="4895850" cy="3916680"/>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www.birlamedisoft.com</a:t>
            </a:r>
            <a:endParaRPr lang="en-US" sz="1600" b="1" dirty="0"/>
          </a:p>
        </p:txBody>
      </p:sp>
      <p:pic>
        <p:nvPicPr>
          <p:cNvPr id="6" name="Picture 5" descr="BM-logo.png"/>
          <p:cNvPicPr>
            <a:picLocks noChangeAspect="1"/>
          </p:cNvPicPr>
          <p:nvPr/>
        </p:nvPicPr>
        <p:blipFill>
          <a:blip r:embed="rId2" cstate="print"/>
          <a:stretch>
            <a:fillRect/>
          </a:stretch>
        </p:blipFill>
        <p:spPr>
          <a:xfrm>
            <a:off x="8153400" y="5943600"/>
            <a:ext cx="942975" cy="865417"/>
          </a:xfrm>
          <a:prstGeom prst="rect">
            <a:avLst/>
          </a:prstGeom>
        </p:spPr>
      </p:pic>
      <p:sp>
        <p:nvSpPr>
          <p:cNvPr id="7" name="Rounded Rectangle 6"/>
          <p:cNvSpPr/>
          <p:nvPr/>
        </p:nvSpPr>
        <p:spPr>
          <a:xfrm>
            <a:off x="228600" y="76200"/>
            <a:ext cx="8763000" cy="533400"/>
          </a:xfrm>
          <a:prstGeom prst="roundRect">
            <a:avLst/>
          </a:prstGeom>
          <a:gradFill>
            <a:gsLst>
              <a:gs pos="0">
                <a:srgbClr val="0A5AD0"/>
              </a:gs>
              <a:gs pos="39999">
                <a:srgbClr val="85C2FF"/>
              </a:gs>
              <a:gs pos="70000">
                <a:srgbClr val="C4D6EB"/>
              </a:gs>
              <a:gs pos="100000">
                <a:srgbClr val="FFEBFA"/>
              </a:gs>
            </a:gsLst>
            <a:lin ang="8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11480" algn="ctr">
              <a:lnSpc>
                <a:spcPct val="90000"/>
              </a:lnSpc>
              <a:spcBef>
                <a:spcPts val="580"/>
              </a:spcBef>
              <a:buClr>
                <a:schemeClr val="tx1">
                  <a:shade val="95000"/>
                </a:schemeClr>
              </a:buClr>
              <a:defRPr/>
            </a:pPr>
            <a:r>
              <a:rPr lang="en-US" sz="3200" b="1" dirty="0" smtClean="0">
                <a:solidFill>
                  <a:schemeClr val="tx2">
                    <a:lumMod val="50000"/>
                  </a:schemeClr>
                </a:solidFill>
              </a:rPr>
              <a:t> Introduction to Water Leak Detection System</a:t>
            </a:r>
          </a:p>
        </p:txBody>
      </p:sp>
      <p:sp>
        <p:nvSpPr>
          <p:cNvPr id="8" name="Rounded Rectangle 7"/>
          <p:cNvSpPr/>
          <p:nvPr/>
        </p:nvSpPr>
        <p:spPr>
          <a:xfrm>
            <a:off x="304800" y="838200"/>
            <a:ext cx="8534400" cy="2590800"/>
          </a:xfrm>
          <a:prstGeom prst="roundRect">
            <a:avLst>
              <a:gd name="adj" fmla="val 4894"/>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smtClean="0">
                <a:solidFill>
                  <a:schemeClr val="tx2">
                    <a:lumMod val="50000"/>
                  </a:schemeClr>
                </a:solidFill>
              </a:rPr>
              <a:t>Water Leak Detection System</a:t>
            </a:r>
            <a:r>
              <a:rPr lang="en-US" sz="1600" dirty="0" smtClean="0">
                <a:solidFill>
                  <a:schemeClr val="tx2">
                    <a:lumMod val="50000"/>
                  </a:schemeClr>
                </a:solidFill>
              </a:rPr>
              <a:t> is used for integrated systems installed in "high-tech" buildings or those containing valuable artifacts, materials or other assets where early notification of a potentially damaging leak would be beneficial.</a:t>
            </a:r>
          </a:p>
          <a:p>
            <a:endParaRPr lang="en-US" sz="1600" dirty="0" smtClean="0">
              <a:solidFill>
                <a:schemeClr val="tx2">
                  <a:lumMod val="50000"/>
                </a:schemeClr>
              </a:solidFill>
            </a:endParaRPr>
          </a:p>
          <a:p>
            <a:r>
              <a:rPr lang="en-US" sz="1600" b="1" dirty="0" smtClean="0">
                <a:solidFill>
                  <a:schemeClr val="tx2">
                    <a:lumMod val="50000"/>
                  </a:schemeClr>
                </a:solidFill>
              </a:rPr>
              <a:t>Leak detection systems </a:t>
            </a:r>
            <a:r>
              <a:rPr lang="en-US" sz="1600" dirty="0" smtClean="0">
                <a:solidFill>
                  <a:schemeClr val="tx2">
                    <a:lumMod val="50000"/>
                  </a:schemeClr>
                </a:solidFill>
              </a:rPr>
              <a:t>must be unobtrusive, effective and robust enough to withstand getting dirty and the moderate physical abuse of other works being carried out under the same floor.</a:t>
            </a:r>
          </a:p>
          <a:p>
            <a:r>
              <a:rPr lang="en-US" sz="1600" dirty="0" smtClean="0">
                <a:solidFill>
                  <a:schemeClr val="tx2">
                    <a:lumMod val="50000"/>
                  </a:schemeClr>
                </a:solidFill>
              </a:rPr>
              <a:t>Zoned systems have a reputation for being safe, reliable and not prone to the same types of false alarms which those systems which use cumulative resistance techniques.</a:t>
            </a:r>
          </a:p>
        </p:txBody>
      </p:sp>
      <p:pic>
        <p:nvPicPr>
          <p:cNvPr id="9" name="Picture 2"/>
          <p:cNvPicPr>
            <a:picLocks noChangeAspect="1" noChangeArrowheads="1"/>
          </p:cNvPicPr>
          <p:nvPr/>
        </p:nvPicPr>
        <p:blipFill>
          <a:blip r:embed="rId3"/>
          <a:srcRect l="38438" t="26250" r="8438" b="22500"/>
          <a:stretch>
            <a:fillRect/>
          </a:stretch>
        </p:blipFill>
        <p:spPr bwMode="auto">
          <a:xfrm>
            <a:off x="2819400" y="3657600"/>
            <a:ext cx="3566933" cy="258036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www.birlamedisoft.com</a:t>
            </a:r>
            <a:endParaRPr lang="en-US" sz="1600" b="1" dirty="0"/>
          </a:p>
        </p:txBody>
      </p:sp>
      <p:pic>
        <p:nvPicPr>
          <p:cNvPr id="6" name="Picture 5" descr="BM-logo.png"/>
          <p:cNvPicPr>
            <a:picLocks noChangeAspect="1"/>
          </p:cNvPicPr>
          <p:nvPr/>
        </p:nvPicPr>
        <p:blipFill>
          <a:blip r:embed="rId2" cstate="print"/>
          <a:stretch>
            <a:fillRect/>
          </a:stretch>
        </p:blipFill>
        <p:spPr>
          <a:xfrm>
            <a:off x="8153400" y="5943600"/>
            <a:ext cx="942975" cy="865417"/>
          </a:xfrm>
          <a:prstGeom prst="rect">
            <a:avLst/>
          </a:prstGeom>
        </p:spPr>
      </p:pic>
      <p:sp>
        <p:nvSpPr>
          <p:cNvPr id="8" name="Rounded Rectangle 7"/>
          <p:cNvSpPr/>
          <p:nvPr/>
        </p:nvSpPr>
        <p:spPr>
          <a:xfrm>
            <a:off x="762000" y="4800600"/>
            <a:ext cx="7696200" cy="762000"/>
          </a:xfrm>
          <a:prstGeom prst="roundRect">
            <a:avLst/>
          </a:prstGeom>
          <a:gradFill>
            <a:gsLst>
              <a:gs pos="0">
                <a:srgbClr val="5E9EFF"/>
              </a:gs>
              <a:gs pos="39999">
                <a:srgbClr val="85C2FF"/>
              </a:gs>
              <a:gs pos="70000">
                <a:srgbClr val="C4D6EB"/>
              </a:gs>
              <a:gs pos="100000">
                <a:srgbClr val="FFEBFA"/>
              </a:gs>
            </a:gsLst>
            <a:lin ang="8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tx2">
                    <a:lumMod val="50000"/>
                  </a:schemeClr>
                </a:solidFill>
              </a:rPr>
              <a:t>Structured Cabling for Data and Voice</a:t>
            </a:r>
            <a:endParaRPr lang="en-US" sz="3600" dirty="0">
              <a:solidFill>
                <a:schemeClr val="tx2">
                  <a:lumMod val="50000"/>
                </a:schemeClr>
              </a:solidFill>
            </a:endParaRPr>
          </a:p>
        </p:txBody>
      </p:sp>
      <p:pic>
        <p:nvPicPr>
          <p:cNvPr id="1027" name="Picture 3" descr="D:\Maria\ELV Systems\ELV Systems\elv-images\LowVoltage1.jpg"/>
          <p:cNvPicPr>
            <a:picLocks noChangeAspect="1" noChangeArrowheads="1"/>
          </p:cNvPicPr>
          <p:nvPr/>
        </p:nvPicPr>
        <p:blipFill>
          <a:blip r:embed="rId3"/>
          <a:srcRect/>
          <a:stretch>
            <a:fillRect/>
          </a:stretch>
        </p:blipFill>
        <p:spPr bwMode="auto">
          <a:xfrm>
            <a:off x="2286000" y="1143000"/>
            <a:ext cx="4648200" cy="3195638"/>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www.birlamedisoft.com</a:t>
            </a:r>
            <a:endParaRPr lang="en-US" sz="1600" b="1" dirty="0"/>
          </a:p>
        </p:txBody>
      </p:sp>
      <p:pic>
        <p:nvPicPr>
          <p:cNvPr id="6" name="Picture 5" descr="BM-logo.png"/>
          <p:cNvPicPr>
            <a:picLocks noChangeAspect="1"/>
          </p:cNvPicPr>
          <p:nvPr/>
        </p:nvPicPr>
        <p:blipFill>
          <a:blip r:embed="rId2" cstate="print"/>
          <a:stretch>
            <a:fillRect/>
          </a:stretch>
        </p:blipFill>
        <p:spPr>
          <a:xfrm>
            <a:off x="8153400" y="5943600"/>
            <a:ext cx="942975" cy="865417"/>
          </a:xfrm>
          <a:prstGeom prst="rect">
            <a:avLst/>
          </a:prstGeom>
        </p:spPr>
      </p:pic>
      <p:sp>
        <p:nvSpPr>
          <p:cNvPr id="7" name="Rounded Rectangle 6"/>
          <p:cNvSpPr/>
          <p:nvPr/>
        </p:nvSpPr>
        <p:spPr>
          <a:xfrm>
            <a:off x="304800" y="76200"/>
            <a:ext cx="8686800" cy="533400"/>
          </a:xfrm>
          <a:prstGeom prst="roundRect">
            <a:avLst/>
          </a:prstGeom>
          <a:gradFill>
            <a:gsLst>
              <a:gs pos="0">
                <a:srgbClr val="0A5AD0"/>
              </a:gs>
              <a:gs pos="39999">
                <a:srgbClr val="85C2FF"/>
              </a:gs>
              <a:gs pos="70000">
                <a:srgbClr val="C4D6EB"/>
              </a:gs>
              <a:gs pos="100000">
                <a:srgbClr val="FFEBFA"/>
              </a:gs>
            </a:gsLst>
            <a:lin ang="8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11480" algn="ctr">
              <a:lnSpc>
                <a:spcPct val="90000"/>
              </a:lnSpc>
              <a:spcBef>
                <a:spcPts val="580"/>
              </a:spcBef>
              <a:buClr>
                <a:schemeClr val="tx1">
                  <a:shade val="95000"/>
                </a:schemeClr>
              </a:buClr>
              <a:defRPr/>
            </a:pPr>
            <a:r>
              <a:rPr lang="en-US" sz="3200" b="1" dirty="0" smtClean="0">
                <a:solidFill>
                  <a:schemeClr val="tx2">
                    <a:lumMod val="50000"/>
                  </a:schemeClr>
                </a:solidFill>
              </a:rPr>
              <a:t>Architecture of Water Leaking Detection System</a:t>
            </a:r>
          </a:p>
        </p:txBody>
      </p:sp>
      <p:pic>
        <p:nvPicPr>
          <p:cNvPr id="49154" name="Picture 2" descr="D:\Maria\ELV Systems\ELV Systems\Water-leakage-detection-system\architettura_en.png"/>
          <p:cNvPicPr>
            <a:picLocks noChangeAspect="1" noChangeArrowheads="1"/>
          </p:cNvPicPr>
          <p:nvPr/>
        </p:nvPicPr>
        <p:blipFill>
          <a:blip r:embed="rId3"/>
          <a:srcRect/>
          <a:stretch>
            <a:fillRect/>
          </a:stretch>
        </p:blipFill>
        <p:spPr bwMode="auto">
          <a:xfrm>
            <a:off x="926300" y="1008063"/>
            <a:ext cx="7303300" cy="5164137"/>
          </a:xfrm>
          <a:prstGeom prst="rect">
            <a:avLst/>
          </a:prstGeom>
          <a:noFill/>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www.birlamedisoft.com</a:t>
            </a:r>
            <a:endParaRPr lang="en-US" sz="1600" b="1" dirty="0"/>
          </a:p>
        </p:txBody>
      </p:sp>
      <p:pic>
        <p:nvPicPr>
          <p:cNvPr id="6" name="Picture 5" descr="BM-logo.png"/>
          <p:cNvPicPr>
            <a:picLocks noChangeAspect="1"/>
          </p:cNvPicPr>
          <p:nvPr/>
        </p:nvPicPr>
        <p:blipFill>
          <a:blip r:embed="rId2" cstate="print"/>
          <a:stretch>
            <a:fillRect/>
          </a:stretch>
        </p:blipFill>
        <p:spPr>
          <a:xfrm>
            <a:off x="8153400" y="5943600"/>
            <a:ext cx="942975" cy="865417"/>
          </a:xfrm>
          <a:prstGeom prst="rect">
            <a:avLst/>
          </a:prstGeom>
        </p:spPr>
      </p:pic>
      <p:sp>
        <p:nvSpPr>
          <p:cNvPr id="7" name="Rounded Rectangle 6"/>
          <p:cNvSpPr/>
          <p:nvPr/>
        </p:nvSpPr>
        <p:spPr>
          <a:xfrm>
            <a:off x="228600" y="76200"/>
            <a:ext cx="8763000" cy="533400"/>
          </a:xfrm>
          <a:prstGeom prst="roundRect">
            <a:avLst/>
          </a:prstGeom>
          <a:gradFill>
            <a:gsLst>
              <a:gs pos="0">
                <a:srgbClr val="0A5AD0"/>
              </a:gs>
              <a:gs pos="39999">
                <a:srgbClr val="85C2FF"/>
              </a:gs>
              <a:gs pos="70000">
                <a:srgbClr val="C4D6EB"/>
              </a:gs>
              <a:gs pos="100000">
                <a:srgbClr val="FFEBFA"/>
              </a:gs>
            </a:gsLst>
            <a:lin ang="8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11480" algn="ctr">
              <a:lnSpc>
                <a:spcPct val="90000"/>
              </a:lnSpc>
              <a:spcBef>
                <a:spcPts val="580"/>
              </a:spcBef>
              <a:buClr>
                <a:schemeClr val="tx1">
                  <a:shade val="95000"/>
                </a:schemeClr>
              </a:buClr>
              <a:defRPr/>
            </a:pPr>
            <a:r>
              <a:rPr lang="en-US" sz="3200" b="1" dirty="0" smtClean="0">
                <a:solidFill>
                  <a:schemeClr val="tx2">
                    <a:lumMod val="50000"/>
                  </a:schemeClr>
                </a:solidFill>
              </a:rPr>
              <a:t> Working of Water Leaking Detection System</a:t>
            </a:r>
          </a:p>
        </p:txBody>
      </p:sp>
      <p:sp>
        <p:nvSpPr>
          <p:cNvPr id="8" name="Rounded Rectangle 7"/>
          <p:cNvSpPr/>
          <p:nvPr/>
        </p:nvSpPr>
        <p:spPr>
          <a:xfrm>
            <a:off x="304800" y="685800"/>
            <a:ext cx="8534400" cy="3810000"/>
          </a:xfrm>
          <a:prstGeom prst="roundRect">
            <a:avLst>
              <a:gd name="adj" fmla="val 4894"/>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smtClean="0">
                <a:solidFill>
                  <a:schemeClr val="tx2">
                    <a:lumMod val="50000"/>
                  </a:schemeClr>
                </a:solidFill>
              </a:rPr>
              <a:t>The water leak detector cable. </a:t>
            </a:r>
          </a:p>
          <a:p>
            <a:r>
              <a:rPr lang="en-US" sz="1600" dirty="0" smtClean="0">
                <a:solidFill>
                  <a:schemeClr val="tx2">
                    <a:lumMod val="50000"/>
                  </a:schemeClr>
                </a:solidFill>
              </a:rPr>
              <a:t>The cable itself is the sensor. Every centimetre of rugged, fire rated cable is sensitive to water and when water comes into contact with the cable, the system is able to detect the leak &amp; report the location. </a:t>
            </a:r>
          </a:p>
          <a:p>
            <a:r>
              <a:rPr lang="en-US" sz="1600" dirty="0" smtClean="0">
                <a:solidFill>
                  <a:schemeClr val="tx2">
                    <a:lumMod val="50000"/>
                  </a:schemeClr>
                </a:solidFill>
              </a:rPr>
              <a:t>The detection cable can be installed in any length from a few metres in a drip tray to hundreds of metres around the perimeter of an office area. Typical applications in office buildings include the monitoring of fan-coil units around the edge of the building office floors, detectors surrounding the central utility core on each floor of the building and dedicated monitoring of leaks in electrical switch gear rooms, server rooms, network communications, etc. </a:t>
            </a:r>
            <a:br>
              <a:rPr lang="en-US" sz="1600" dirty="0" smtClean="0">
                <a:solidFill>
                  <a:schemeClr val="tx2">
                    <a:lumMod val="50000"/>
                  </a:schemeClr>
                </a:solidFill>
              </a:rPr>
            </a:br>
            <a:r>
              <a:rPr lang="en-US" sz="1600" dirty="0" smtClean="0">
                <a:solidFill>
                  <a:schemeClr val="tx2">
                    <a:lumMod val="50000"/>
                  </a:schemeClr>
                </a:solidFill>
              </a:rPr>
              <a:t/>
            </a:r>
            <a:br>
              <a:rPr lang="en-US" sz="1600" dirty="0" smtClean="0">
                <a:solidFill>
                  <a:schemeClr val="tx2">
                    <a:lumMod val="50000"/>
                  </a:schemeClr>
                </a:solidFill>
              </a:rPr>
            </a:br>
            <a:r>
              <a:rPr lang="en-US" sz="1600" dirty="0" smtClean="0">
                <a:solidFill>
                  <a:schemeClr val="tx2">
                    <a:lumMod val="50000"/>
                  </a:schemeClr>
                </a:solidFill>
              </a:rPr>
              <a:t>Each section of sensor cable is monitored by an inexpensive Sensor Interface Module. Various models are available with and without relay contacts and digital displays, but all modules are easily networked back to a central alarm panel or interfaced directly to the LAN as easy to design and install as a simple water leak detection system for one or two rooms or as a major installation in industrial complexes and high rise buildings.</a:t>
            </a:r>
          </a:p>
        </p:txBody>
      </p:sp>
      <p:pic>
        <p:nvPicPr>
          <p:cNvPr id="52226" name="Picture 2" descr="D:\Maria\ELV Systems\ELV Systems\Water-leakage-detection-system\tracetek-leak-detection-250x360.jpg"/>
          <p:cNvPicPr>
            <a:picLocks noChangeAspect="1" noChangeArrowheads="1"/>
          </p:cNvPicPr>
          <p:nvPr/>
        </p:nvPicPr>
        <p:blipFill>
          <a:blip r:embed="rId3"/>
          <a:srcRect t="37333"/>
          <a:stretch>
            <a:fillRect/>
          </a:stretch>
        </p:blipFill>
        <p:spPr bwMode="auto">
          <a:xfrm>
            <a:off x="3429000" y="4551654"/>
            <a:ext cx="2133600" cy="1925346"/>
          </a:xfrm>
          <a:prstGeom prst="rect">
            <a:avLst/>
          </a:prstGeom>
          <a:noFill/>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www.birlamedisoft.com</a:t>
            </a:r>
            <a:endParaRPr lang="en-US" sz="1600" b="1" dirty="0"/>
          </a:p>
        </p:txBody>
      </p:sp>
      <p:pic>
        <p:nvPicPr>
          <p:cNvPr id="6" name="Picture 5" descr="BM-logo.png"/>
          <p:cNvPicPr>
            <a:picLocks noChangeAspect="1"/>
          </p:cNvPicPr>
          <p:nvPr/>
        </p:nvPicPr>
        <p:blipFill>
          <a:blip r:embed="rId2" cstate="print"/>
          <a:stretch>
            <a:fillRect/>
          </a:stretch>
        </p:blipFill>
        <p:spPr>
          <a:xfrm>
            <a:off x="8153400" y="5943600"/>
            <a:ext cx="942975" cy="865417"/>
          </a:xfrm>
          <a:prstGeom prst="rect">
            <a:avLst/>
          </a:prstGeom>
        </p:spPr>
      </p:pic>
      <p:sp>
        <p:nvSpPr>
          <p:cNvPr id="7" name="Rounded Rectangle 6"/>
          <p:cNvSpPr/>
          <p:nvPr/>
        </p:nvSpPr>
        <p:spPr>
          <a:xfrm>
            <a:off x="228600" y="76200"/>
            <a:ext cx="8763000" cy="533400"/>
          </a:xfrm>
          <a:prstGeom prst="roundRect">
            <a:avLst/>
          </a:prstGeom>
          <a:gradFill>
            <a:gsLst>
              <a:gs pos="0">
                <a:srgbClr val="0A5AD0"/>
              </a:gs>
              <a:gs pos="39999">
                <a:srgbClr val="85C2FF"/>
              </a:gs>
              <a:gs pos="70000">
                <a:srgbClr val="C4D6EB"/>
              </a:gs>
              <a:gs pos="100000">
                <a:srgbClr val="FFEBFA"/>
              </a:gs>
            </a:gsLst>
            <a:lin ang="8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11480" algn="ctr">
              <a:lnSpc>
                <a:spcPct val="90000"/>
              </a:lnSpc>
              <a:spcBef>
                <a:spcPts val="580"/>
              </a:spcBef>
              <a:buClr>
                <a:schemeClr val="tx1">
                  <a:shade val="95000"/>
                </a:schemeClr>
              </a:buClr>
              <a:defRPr/>
            </a:pPr>
            <a:r>
              <a:rPr lang="en-US" sz="3200" b="1" dirty="0" smtClean="0">
                <a:solidFill>
                  <a:schemeClr val="tx2">
                    <a:lumMod val="50000"/>
                  </a:schemeClr>
                </a:solidFill>
              </a:rPr>
              <a:t>Diagram of Water Leaking Detection System</a:t>
            </a:r>
          </a:p>
        </p:txBody>
      </p:sp>
      <p:pic>
        <p:nvPicPr>
          <p:cNvPr id="51202" name="Picture 2" descr="D:\Maria\ELV Systems\ELV Systems\Water-leakage-detection-system\howitwrks.jpg"/>
          <p:cNvPicPr>
            <a:picLocks noChangeAspect="1" noChangeArrowheads="1"/>
          </p:cNvPicPr>
          <p:nvPr/>
        </p:nvPicPr>
        <p:blipFill>
          <a:blip r:embed="rId3"/>
          <a:srcRect/>
          <a:stretch>
            <a:fillRect/>
          </a:stretch>
        </p:blipFill>
        <p:spPr bwMode="auto">
          <a:xfrm>
            <a:off x="1000124" y="705817"/>
            <a:ext cx="7305675" cy="5328272"/>
          </a:xfrm>
          <a:prstGeom prst="rect">
            <a:avLst/>
          </a:prstGeom>
          <a:noFill/>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www.birlamedisoft.com</a:t>
            </a:r>
            <a:endParaRPr lang="en-US" sz="1600" b="1" dirty="0"/>
          </a:p>
        </p:txBody>
      </p:sp>
      <p:pic>
        <p:nvPicPr>
          <p:cNvPr id="6" name="Picture 5" descr="BM-logo.png"/>
          <p:cNvPicPr>
            <a:picLocks noChangeAspect="1"/>
          </p:cNvPicPr>
          <p:nvPr/>
        </p:nvPicPr>
        <p:blipFill>
          <a:blip r:embed="rId2" cstate="print"/>
          <a:stretch>
            <a:fillRect/>
          </a:stretch>
        </p:blipFill>
        <p:spPr>
          <a:xfrm>
            <a:off x="8153400" y="5943600"/>
            <a:ext cx="942975" cy="865417"/>
          </a:xfrm>
          <a:prstGeom prst="rect">
            <a:avLst/>
          </a:prstGeom>
        </p:spPr>
      </p:pic>
      <p:sp>
        <p:nvSpPr>
          <p:cNvPr id="7" name="Rounded Rectangle 6"/>
          <p:cNvSpPr/>
          <p:nvPr/>
        </p:nvSpPr>
        <p:spPr>
          <a:xfrm>
            <a:off x="228600" y="76200"/>
            <a:ext cx="8763000" cy="533400"/>
          </a:xfrm>
          <a:prstGeom prst="roundRect">
            <a:avLst/>
          </a:prstGeom>
          <a:gradFill>
            <a:gsLst>
              <a:gs pos="0">
                <a:srgbClr val="0A5AD0"/>
              </a:gs>
              <a:gs pos="39999">
                <a:srgbClr val="85C2FF"/>
              </a:gs>
              <a:gs pos="70000">
                <a:srgbClr val="C4D6EB"/>
              </a:gs>
              <a:gs pos="100000">
                <a:srgbClr val="FFEBFA"/>
              </a:gs>
            </a:gsLst>
            <a:lin ang="8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11480" algn="ctr">
              <a:lnSpc>
                <a:spcPct val="90000"/>
              </a:lnSpc>
              <a:spcBef>
                <a:spcPts val="580"/>
              </a:spcBef>
              <a:buClr>
                <a:schemeClr val="tx1">
                  <a:shade val="95000"/>
                </a:schemeClr>
              </a:buClr>
              <a:defRPr/>
            </a:pPr>
            <a:r>
              <a:rPr lang="en-US" sz="3200" b="1" dirty="0" smtClean="0">
                <a:solidFill>
                  <a:schemeClr val="tx2">
                    <a:lumMod val="50000"/>
                  </a:schemeClr>
                </a:solidFill>
              </a:rPr>
              <a:t> Benefits of Water Leaking Detection System</a:t>
            </a:r>
          </a:p>
        </p:txBody>
      </p:sp>
      <p:sp>
        <p:nvSpPr>
          <p:cNvPr id="10" name="Rounded Rectangle 9"/>
          <p:cNvSpPr/>
          <p:nvPr/>
        </p:nvSpPr>
        <p:spPr>
          <a:xfrm>
            <a:off x="304800" y="838200"/>
            <a:ext cx="8534400" cy="2590800"/>
          </a:xfrm>
          <a:prstGeom prst="roundRect">
            <a:avLst>
              <a:gd name="adj" fmla="val 4894"/>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tx2">
                    <a:lumMod val="50000"/>
                  </a:schemeClr>
                </a:solidFill>
              </a:rPr>
              <a:t>• Improved operational efficiency. </a:t>
            </a:r>
          </a:p>
          <a:p>
            <a:r>
              <a:rPr lang="en-US" sz="1600" dirty="0" smtClean="0">
                <a:solidFill>
                  <a:schemeClr val="tx2">
                    <a:lumMod val="50000"/>
                  </a:schemeClr>
                </a:solidFill>
              </a:rPr>
              <a:t>• Lowered water system operational costs. </a:t>
            </a:r>
          </a:p>
          <a:p>
            <a:r>
              <a:rPr lang="en-US" sz="1600" dirty="0" smtClean="0">
                <a:solidFill>
                  <a:schemeClr val="tx2">
                    <a:lumMod val="50000"/>
                  </a:schemeClr>
                </a:solidFill>
              </a:rPr>
              <a:t>• Reduced potential for contamination. </a:t>
            </a:r>
          </a:p>
          <a:p>
            <a:r>
              <a:rPr lang="en-US" sz="1600" dirty="0" smtClean="0">
                <a:solidFill>
                  <a:schemeClr val="tx2">
                    <a:lumMod val="50000"/>
                  </a:schemeClr>
                </a:solidFill>
              </a:rPr>
              <a:t>• Extended life of facilities. </a:t>
            </a:r>
          </a:p>
          <a:p>
            <a:r>
              <a:rPr lang="en-US" sz="1600" dirty="0" smtClean="0">
                <a:solidFill>
                  <a:schemeClr val="tx2">
                    <a:lumMod val="50000"/>
                  </a:schemeClr>
                </a:solidFill>
              </a:rPr>
              <a:t>• Reduced potential property damage and water system liability. </a:t>
            </a:r>
          </a:p>
          <a:p>
            <a:r>
              <a:rPr lang="en-US" sz="1600" dirty="0" smtClean="0">
                <a:solidFill>
                  <a:schemeClr val="tx2">
                    <a:lumMod val="50000"/>
                  </a:schemeClr>
                </a:solidFill>
              </a:rPr>
              <a:t>• Reduced water outage events. </a:t>
            </a:r>
          </a:p>
          <a:p>
            <a:r>
              <a:rPr lang="en-US" sz="1600" dirty="0" smtClean="0">
                <a:solidFill>
                  <a:schemeClr val="tx2">
                    <a:lumMod val="50000"/>
                  </a:schemeClr>
                </a:solidFill>
              </a:rPr>
              <a:t>• Improved public relations. </a:t>
            </a:r>
          </a:p>
        </p:txBody>
      </p:sp>
      <p:pic>
        <p:nvPicPr>
          <p:cNvPr id="51203" name="Picture 3" descr="D:\Maria\ELV Systems\ELV Systems\Water-leakage-detection-system\ceilingGuardDiagram.png"/>
          <p:cNvPicPr>
            <a:picLocks noChangeAspect="1" noChangeArrowheads="1"/>
          </p:cNvPicPr>
          <p:nvPr/>
        </p:nvPicPr>
        <p:blipFill>
          <a:blip r:embed="rId3"/>
          <a:srcRect/>
          <a:stretch>
            <a:fillRect/>
          </a:stretch>
        </p:blipFill>
        <p:spPr bwMode="auto">
          <a:xfrm>
            <a:off x="2209800" y="3581400"/>
            <a:ext cx="4872037" cy="2897803"/>
          </a:xfrm>
          <a:prstGeom prst="rect">
            <a:avLst/>
          </a:prstGeom>
          <a:noFill/>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www.birlamedisoft.com</a:t>
            </a:r>
            <a:endParaRPr lang="en-US" sz="1600" b="1" dirty="0"/>
          </a:p>
        </p:txBody>
      </p:sp>
      <p:pic>
        <p:nvPicPr>
          <p:cNvPr id="6" name="Picture 5" descr="BM-logo.png"/>
          <p:cNvPicPr>
            <a:picLocks noChangeAspect="1"/>
          </p:cNvPicPr>
          <p:nvPr/>
        </p:nvPicPr>
        <p:blipFill>
          <a:blip r:embed="rId2" cstate="print"/>
          <a:stretch>
            <a:fillRect/>
          </a:stretch>
        </p:blipFill>
        <p:spPr>
          <a:xfrm>
            <a:off x="8153400" y="5943600"/>
            <a:ext cx="942975" cy="865417"/>
          </a:xfrm>
          <a:prstGeom prst="rect">
            <a:avLst/>
          </a:prstGeom>
        </p:spPr>
      </p:pic>
      <p:sp>
        <p:nvSpPr>
          <p:cNvPr id="8" name="Rounded Rectangle 7"/>
          <p:cNvSpPr/>
          <p:nvPr/>
        </p:nvSpPr>
        <p:spPr>
          <a:xfrm>
            <a:off x="1524000" y="4800600"/>
            <a:ext cx="5715000" cy="762000"/>
          </a:xfrm>
          <a:prstGeom prst="roundRect">
            <a:avLst/>
          </a:prstGeom>
          <a:gradFill>
            <a:gsLst>
              <a:gs pos="0">
                <a:srgbClr val="5E9EFF"/>
              </a:gs>
              <a:gs pos="39999">
                <a:srgbClr val="85C2FF"/>
              </a:gs>
              <a:gs pos="70000">
                <a:srgbClr val="C4D6EB"/>
              </a:gs>
              <a:gs pos="100000">
                <a:srgbClr val="FFEBFA"/>
              </a:gs>
            </a:gsLst>
            <a:lin ang="8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tx2">
                    <a:lumMod val="50000"/>
                  </a:schemeClr>
                </a:solidFill>
              </a:rPr>
              <a:t>Fire Alarm System</a:t>
            </a:r>
            <a:endParaRPr lang="en-US" sz="3600" dirty="0">
              <a:solidFill>
                <a:schemeClr val="tx2">
                  <a:lumMod val="50000"/>
                </a:schemeClr>
              </a:solidFill>
            </a:endParaRPr>
          </a:p>
        </p:txBody>
      </p:sp>
      <p:pic>
        <p:nvPicPr>
          <p:cNvPr id="5122" name="Picture 2" descr="D:\Maria\ELV Systems\ELV Systems\Fire-alrm-sys\fire-alarms.jpg"/>
          <p:cNvPicPr>
            <a:picLocks noChangeAspect="1" noChangeArrowheads="1"/>
          </p:cNvPicPr>
          <p:nvPr/>
        </p:nvPicPr>
        <p:blipFill>
          <a:blip r:embed="rId3" cstate="print"/>
          <a:srcRect/>
          <a:stretch>
            <a:fillRect/>
          </a:stretch>
        </p:blipFill>
        <p:spPr bwMode="auto">
          <a:xfrm>
            <a:off x="1524000" y="838200"/>
            <a:ext cx="5715000" cy="3434092"/>
          </a:xfrm>
          <a:prstGeom prst="rect">
            <a:avLst/>
          </a:prstGeom>
          <a:noFill/>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www.birlamedisoft.com</a:t>
            </a:r>
            <a:endParaRPr lang="en-US" sz="1600" b="1" dirty="0"/>
          </a:p>
        </p:txBody>
      </p:sp>
      <p:pic>
        <p:nvPicPr>
          <p:cNvPr id="6" name="Picture 5" descr="BM-logo.png"/>
          <p:cNvPicPr>
            <a:picLocks noChangeAspect="1"/>
          </p:cNvPicPr>
          <p:nvPr/>
        </p:nvPicPr>
        <p:blipFill>
          <a:blip r:embed="rId2" cstate="print"/>
          <a:stretch>
            <a:fillRect/>
          </a:stretch>
        </p:blipFill>
        <p:spPr>
          <a:xfrm>
            <a:off x="8153400" y="5943600"/>
            <a:ext cx="942975" cy="865417"/>
          </a:xfrm>
          <a:prstGeom prst="rect">
            <a:avLst/>
          </a:prstGeom>
        </p:spPr>
      </p:pic>
      <p:sp>
        <p:nvSpPr>
          <p:cNvPr id="7" name="Rounded Rectangle 6"/>
          <p:cNvSpPr/>
          <p:nvPr/>
        </p:nvSpPr>
        <p:spPr>
          <a:xfrm>
            <a:off x="228600" y="76200"/>
            <a:ext cx="8763000" cy="533400"/>
          </a:xfrm>
          <a:prstGeom prst="roundRect">
            <a:avLst/>
          </a:prstGeom>
          <a:gradFill>
            <a:gsLst>
              <a:gs pos="0">
                <a:srgbClr val="0A5AD0"/>
              </a:gs>
              <a:gs pos="39999">
                <a:srgbClr val="85C2FF"/>
              </a:gs>
              <a:gs pos="70000">
                <a:srgbClr val="C4D6EB"/>
              </a:gs>
              <a:gs pos="100000">
                <a:srgbClr val="FFEBFA"/>
              </a:gs>
            </a:gsLst>
            <a:lin ang="8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11480" algn="ctr">
              <a:lnSpc>
                <a:spcPct val="90000"/>
              </a:lnSpc>
              <a:spcBef>
                <a:spcPts val="580"/>
              </a:spcBef>
              <a:buClr>
                <a:schemeClr val="tx1">
                  <a:shade val="95000"/>
                </a:schemeClr>
              </a:buClr>
              <a:defRPr/>
            </a:pPr>
            <a:r>
              <a:rPr lang="en-US" sz="3200" b="1" dirty="0" smtClean="0">
                <a:solidFill>
                  <a:schemeClr val="tx2">
                    <a:lumMod val="50000"/>
                  </a:schemeClr>
                </a:solidFill>
              </a:rPr>
              <a:t>Fire Alarm System Introduction</a:t>
            </a:r>
          </a:p>
        </p:txBody>
      </p:sp>
      <p:sp>
        <p:nvSpPr>
          <p:cNvPr id="8" name="Rounded Rectangle 7"/>
          <p:cNvSpPr/>
          <p:nvPr/>
        </p:nvSpPr>
        <p:spPr>
          <a:xfrm>
            <a:off x="304800" y="990600"/>
            <a:ext cx="8534400" cy="1981200"/>
          </a:xfrm>
          <a:prstGeom prst="roundRect">
            <a:avLst>
              <a:gd name="adj" fmla="val 4894"/>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600" dirty="0" smtClean="0">
                <a:solidFill>
                  <a:schemeClr val="tx2">
                    <a:lumMod val="50000"/>
                  </a:schemeClr>
                </a:solidFill>
              </a:rPr>
              <a:t>An </a:t>
            </a:r>
            <a:r>
              <a:rPr lang="en-US" sz="1600" b="1" dirty="0" smtClean="0">
                <a:solidFill>
                  <a:schemeClr val="tx2">
                    <a:lumMod val="50000"/>
                  </a:schemeClr>
                </a:solidFill>
              </a:rPr>
              <a:t>automatic fire alarm system</a:t>
            </a:r>
            <a:r>
              <a:rPr lang="en-US" sz="1600" dirty="0" smtClean="0">
                <a:solidFill>
                  <a:schemeClr val="tx2">
                    <a:lumMod val="50000"/>
                  </a:schemeClr>
                </a:solidFill>
              </a:rPr>
              <a:t> is designed to detect the unwanted presence of fire by monitoring environmental changes associated with combustion. In general, a fire alarm system is classified as either automatically actuated, manually actuated, or both. Automatic fire alarm systems are intended to notify the building occupants to evacuate in the event of a fire or other emergency, report the event to an off-premises location in order to summon emergency services, and to prepare the structure and associated systems to control the spread of fire and smoke.</a:t>
            </a:r>
          </a:p>
        </p:txBody>
      </p:sp>
      <p:pic>
        <p:nvPicPr>
          <p:cNvPr id="55298" name="Picture 2" descr="D:\Maria\ELV Systems\ELV Systems\Fire-alrm-sys\fire-alarm-system.jpg"/>
          <p:cNvPicPr>
            <a:picLocks noChangeAspect="1" noChangeArrowheads="1"/>
          </p:cNvPicPr>
          <p:nvPr/>
        </p:nvPicPr>
        <p:blipFill>
          <a:blip r:embed="rId3"/>
          <a:srcRect/>
          <a:stretch>
            <a:fillRect/>
          </a:stretch>
        </p:blipFill>
        <p:spPr bwMode="auto">
          <a:xfrm>
            <a:off x="2667000" y="3352800"/>
            <a:ext cx="3657600" cy="2852928"/>
          </a:xfrm>
          <a:prstGeom prst="rect">
            <a:avLst/>
          </a:prstGeom>
          <a:noFill/>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www.birlamedisoft.com</a:t>
            </a:r>
            <a:endParaRPr lang="en-US" sz="1600" b="1" dirty="0"/>
          </a:p>
        </p:txBody>
      </p:sp>
      <p:pic>
        <p:nvPicPr>
          <p:cNvPr id="6" name="Picture 5" descr="BM-logo.png"/>
          <p:cNvPicPr>
            <a:picLocks noChangeAspect="1"/>
          </p:cNvPicPr>
          <p:nvPr/>
        </p:nvPicPr>
        <p:blipFill>
          <a:blip r:embed="rId2" cstate="print"/>
          <a:stretch>
            <a:fillRect/>
          </a:stretch>
        </p:blipFill>
        <p:spPr>
          <a:xfrm>
            <a:off x="8153400" y="5943600"/>
            <a:ext cx="942975" cy="865417"/>
          </a:xfrm>
          <a:prstGeom prst="rect">
            <a:avLst/>
          </a:prstGeom>
        </p:spPr>
      </p:pic>
      <p:sp>
        <p:nvSpPr>
          <p:cNvPr id="7" name="Rounded Rectangle 6"/>
          <p:cNvSpPr/>
          <p:nvPr/>
        </p:nvSpPr>
        <p:spPr>
          <a:xfrm>
            <a:off x="228600" y="76200"/>
            <a:ext cx="8763000" cy="533400"/>
          </a:xfrm>
          <a:prstGeom prst="roundRect">
            <a:avLst/>
          </a:prstGeom>
          <a:gradFill>
            <a:gsLst>
              <a:gs pos="0">
                <a:srgbClr val="0A5AD0"/>
              </a:gs>
              <a:gs pos="39999">
                <a:srgbClr val="85C2FF"/>
              </a:gs>
              <a:gs pos="70000">
                <a:srgbClr val="C4D6EB"/>
              </a:gs>
              <a:gs pos="100000">
                <a:srgbClr val="FFEBFA"/>
              </a:gs>
            </a:gsLst>
            <a:lin ang="8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11480" algn="ctr">
              <a:lnSpc>
                <a:spcPct val="90000"/>
              </a:lnSpc>
              <a:spcBef>
                <a:spcPts val="580"/>
              </a:spcBef>
              <a:buClr>
                <a:schemeClr val="tx1">
                  <a:shade val="95000"/>
                </a:schemeClr>
              </a:buClr>
              <a:defRPr/>
            </a:pPr>
            <a:r>
              <a:rPr lang="en-US" sz="3200" b="1" dirty="0" smtClean="0">
                <a:solidFill>
                  <a:schemeClr val="tx2">
                    <a:lumMod val="50000"/>
                  </a:schemeClr>
                </a:solidFill>
              </a:rPr>
              <a:t>Fire Alarm System Features</a:t>
            </a:r>
          </a:p>
        </p:txBody>
      </p:sp>
      <p:sp>
        <p:nvSpPr>
          <p:cNvPr id="8" name="Rounded Rectangle 7"/>
          <p:cNvSpPr/>
          <p:nvPr/>
        </p:nvSpPr>
        <p:spPr>
          <a:xfrm>
            <a:off x="304800" y="838200"/>
            <a:ext cx="8534400" cy="3733800"/>
          </a:xfrm>
          <a:prstGeom prst="roundRect">
            <a:avLst>
              <a:gd name="adj" fmla="val 4894"/>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80000"/>
              </a:lnSpc>
              <a:defRPr/>
            </a:pPr>
            <a:r>
              <a:rPr lang="en-US" sz="1600" b="1" dirty="0" smtClean="0">
                <a:solidFill>
                  <a:schemeClr val="tx2"/>
                </a:solidFill>
                <a:latin typeface="Arial" charset="0"/>
              </a:rPr>
              <a:t>A key aspect of fire protection is to identify a developing fire emergency in a timely manner, and to alert the building's occupants and fire emergency organizations.</a:t>
            </a:r>
          </a:p>
          <a:p>
            <a:pPr>
              <a:lnSpc>
                <a:spcPct val="80000"/>
              </a:lnSpc>
              <a:defRPr/>
            </a:pPr>
            <a:endParaRPr lang="en-US" sz="1600" dirty="0" smtClean="0">
              <a:solidFill>
                <a:schemeClr val="tx2"/>
              </a:solidFill>
              <a:latin typeface="Arial" charset="0"/>
            </a:endParaRPr>
          </a:p>
          <a:p>
            <a:pPr>
              <a:lnSpc>
                <a:spcPct val="80000"/>
              </a:lnSpc>
              <a:buFont typeface="Arial" pitchFamily="34" charset="0"/>
              <a:buChar char="•"/>
              <a:defRPr/>
            </a:pPr>
            <a:r>
              <a:rPr lang="en-US" sz="1600" dirty="0" smtClean="0">
                <a:solidFill>
                  <a:schemeClr val="tx2"/>
                </a:solidFill>
                <a:latin typeface="Arial" charset="0"/>
              </a:rPr>
              <a:t> This is the role of </a:t>
            </a:r>
            <a:r>
              <a:rPr lang="en-US" sz="1600" b="1" dirty="0" smtClean="0">
                <a:solidFill>
                  <a:schemeClr val="tx2"/>
                </a:solidFill>
                <a:latin typeface="Arial" charset="0"/>
              </a:rPr>
              <a:t>fire detection and alarm systems</a:t>
            </a:r>
            <a:r>
              <a:rPr lang="en-US" sz="1600" dirty="0" smtClean="0">
                <a:solidFill>
                  <a:schemeClr val="tx2"/>
                </a:solidFill>
                <a:latin typeface="Arial" charset="0"/>
              </a:rPr>
              <a:t>. Depending on the anticipated fire scenario, building and use type, number and type of occupants and criticality of contents and mission, these systems can provide several main functions:</a:t>
            </a:r>
          </a:p>
          <a:p>
            <a:pPr>
              <a:lnSpc>
                <a:spcPct val="80000"/>
              </a:lnSpc>
              <a:buFont typeface="Arial" pitchFamily="34" charset="0"/>
              <a:buChar char="•"/>
              <a:defRPr/>
            </a:pPr>
            <a:endParaRPr lang="en-US" sz="1600" dirty="0" smtClean="0">
              <a:solidFill>
                <a:schemeClr val="tx2"/>
              </a:solidFill>
              <a:latin typeface="Arial" charset="0"/>
            </a:endParaRPr>
          </a:p>
          <a:p>
            <a:pPr>
              <a:lnSpc>
                <a:spcPct val="80000"/>
              </a:lnSpc>
              <a:buFont typeface="Arial" pitchFamily="34" charset="0"/>
              <a:buChar char="•"/>
              <a:defRPr/>
            </a:pPr>
            <a:r>
              <a:rPr lang="en-US" sz="1600" dirty="0" smtClean="0">
                <a:solidFill>
                  <a:schemeClr val="tx2"/>
                </a:solidFill>
                <a:latin typeface="Arial" charset="0"/>
              </a:rPr>
              <a:t> First, they provide a means to identify a developing fire through either manual or automatic methods.</a:t>
            </a:r>
          </a:p>
          <a:p>
            <a:pPr>
              <a:lnSpc>
                <a:spcPct val="80000"/>
              </a:lnSpc>
              <a:buFont typeface="Arial" pitchFamily="34" charset="0"/>
              <a:buChar char="•"/>
              <a:defRPr/>
            </a:pPr>
            <a:endParaRPr lang="en-US" sz="1600" dirty="0" smtClean="0">
              <a:solidFill>
                <a:schemeClr val="tx2"/>
              </a:solidFill>
              <a:latin typeface="Arial" charset="0"/>
            </a:endParaRPr>
          </a:p>
          <a:p>
            <a:pPr>
              <a:lnSpc>
                <a:spcPct val="80000"/>
              </a:lnSpc>
              <a:buFont typeface="Arial" pitchFamily="34" charset="0"/>
              <a:buChar char="•"/>
              <a:defRPr/>
            </a:pPr>
            <a:r>
              <a:rPr lang="en-US" sz="1600" dirty="0" smtClean="0">
                <a:solidFill>
                  <a:schemeClr val="tx2"/>
                </a:solidFill>
                <a:latin typeface="Arial" charset="0"/>
              </a:rPr>
              <a:t> Second, they alert building occupants to a fire condition and the need to evacuate.</a:t>
            </a:r>
          </a:p>
          <a:p>
            <a:pPr>
              <a:lnSpc>
                <a:spcPct val="80000"/>
              </a:lnSpc>
              <a:buFont typeface="Arial" pitchFamily="34" charset="0"/>
              <a:buChar char="•"/>
              <a:defRPr/>
            </a:pPr>
            <a:endParaRPr lang="en-US" sz="1600" dirty="0" smtClean="0">
              <a:solidFill>
                <a:schemeClr val="tx2"/>
              </a:solidFill>
              <a:latin typeface="Arial" charset="0"/>
            </a:endParaRPr>
          </a:p>
          <a:p>
            <a:pPr>
              <a:lnSpc>
                <a:spcPct val="80000"/>
              </a:lnSpc>
              <a:buFont typeface="Arial" pitchFamily="34" charset="0"/>
              <a:buChar char="•"/>
              <a:defRPr/>
            </a:pPr>
            <a:r>
              <a:rPr lang="en-US" sz="1600" dirty="0" smtClean="0">
                <a:solidFill>
                  <a:schemeClr val="tx2"/>
                </a:solidFill>
                <a:latin typeface="Arial" charset="0"/>
              </a:rPr>
              <a:t> Another common function is the transmission of an alarm notification signal to the fire department or other emergency response organization.</a:t>
            </a:r>
          </a:p>
          <a:p>
            <a:pPr>
              <a:lnSpc>
                <a:spcPct val="80000"/>
              </a:lnSpc>
              <a:buFont typeface="Arial" pitchFamily="34" charset="0"/>
              <a:buChar char="•"/>
              <a:defRPr/>
            </a:pPr>
            <a:endParaRPr lang="en-US" sz="1600" dirty="0" smtClean="0">
              <a:solidFill>
                <a:schemeClr val="tx2"/>
              </a:solidFill>
              <a:latin typeface="Arial" charset="0"/>
            </a:endParaRPr>
          </a:p>
          <a:p>
            <a:pPr>
              <a:lnSpc>
                <a:spcPct val="80000"/>
              </a:lnSpc>
              <a:buFont typeface="Arial" pitchFamily="34" charset="0"/>
              <a:buChar char="•"/>
              <a:defRPr/>
            </a:pPr>
            <a:r>
              <a:rPr lang="en-US" sz="1600" dirty="0" smtClean="0">
                <a:solidFill>
                  <a:schemeClr val="tx2"/>
                </a:solidFill>
                <a:latin typeface="Arial" charset="0"/>
              </a:rPr>
              <a:t> They may also shut down electrical, air handling equipment or special process operations, and they may be used to initiate automatic suppression systems.</a:t>
            </a:r>
            <a:endParaRPr lang="en-US" sz="1600" dirty="0" smtClean="0">
              <a:solidFill>
                <a:schemeClr val="tx2">
                  <a:lumMod val="50000"/>
                </a:schemeClr>
              </a:solidFill>
            </a:endParaRPr>
          </a:p>
        </p:txBody>
      </p:sp>
      <p:pic>
        <p:nvPicPr>
          <p:cNvPr id="9" name="Picture 16" descr="SLR-24V_lg"/>
          <p:cNvPicPr>
            <a:picLocks noChangeAspect="1" noChangeArrowheads="1"/>
          </p:cNvPicPr>
          <p:nvPr/>
        </p:nvPicPr>
        <p:blipFill>
          <a:blip r:embed="rId3"/>
          <a:srcRect/>
          <a:stretch>
            <a:fillRect/>
          </a:stretch>
        </p:blipFill>
        <p:spPr bwMode="auto">
          <a:xfrm>
            <a:off x="609600" y="4876800"/>
            <a:ext cx="1676400" cy="1436480"/>
          </a:xfrm>
          <a:prstGeom prst="rect">
            <a:avLst/>
          </a:prstGeom>
          <a:noFill/>
          <a:ln w="9525">
            <a:noFill/>
            <a:miter lim="800000"/>
            <a:headEnd/>
            <a:tailEnd/>
          </a:ln>
        </p:spPr>
      </p:pic>
      <p:pic>
        <p:nvPicPr>
          <p:cNvPr id="10" name="Picture 22" descr="HF-24_lg"/>
          <p:cNvPicPr>
            <a:picLocks noChangeAspect="1" noChangeArrowheads="1"/>
          </p:cNvPicPr>
          <p:nvPr/>
        </p:nvPicPr>
        <p:blipFill>
          <a:blip r:embed="rId4"/>
          <a:srcRect/>
          <a:stretch>
            <a:fillRect/>
          </a:stretch>
        </p:blipFill>
        <p:spPr bwMode="auto">
          <a:xfrm>
            <a:off x="2514600" y="4876800"/>
            <a:ext cx="1574746" cy="1349375"/>
          </a:xfrm>
          <a:prstGeom prst="rect">
            <a:avLst/>
          </a:prstGeom>
          <a:noFill/>
          <a:ln w="9525">
            <a:noFill/>
            <a:miter lim="800000"/>
            <a:headEnd/>
            <a:tailEnd/>
          </a:ln>
        </p:spPr>
      </p:pic>
      <p:pic>
        <p:nvPicPr>
          <p:cNvPr id="11" name="Picture 12" descr="DCD-135-190_lg"/>
          <p:cNvPicPr>
            <a:picLocks noChangeAspect="1" noChangeArrowheads="1"/>
          </p:cNvPicPr>
          <p:nvPr/>
        </p:nvPicPr>
        <p:blipFill>
          <a:blip r:embed="rId5"/>
          <a:srcRect/>
          <a:stretch>
            <a:fillRect/>
          </a:stretch>
        </p:blipFill>
        <p:spPr bwMode="auto">
          <a:xfrm>
            <a:off x="4267200" y="4724400"/>
            <a:ext cx="1752600" cy="1503362"/>
          </a:xfrm>
          <a:prstGeom prst="rect">
            <a:avLst/>
          </a:prstGeom>
          <a:noFill/>
          <a:ln w="9525">
            <a:noFill/>
            <a:miter lim="800000"/>
            <a:headEnd/>
            <a:tailEnd/>
          </a:ln>
        </p:spPr>
      </p:pic>
      <p:pic>
        <p:nvPicPr>
          <p:cNvPr id="12" name="Picture 18" descr="DFE-135_190_lg"/>
          <p:cNvPicPr>
            <a:picLocks noChangeAspect="1" noChangeArrowheads="1"/>
          </p:cNvPicPr>
          <p:nvPr/>
        </p:nvPicPr>
        <p:blipFill>
          <a:blip r:embed="rId6"/>
          <a:srcRect/>
          <a:stretch>
            <a:fillRect/>
          </a:stretch>
        </p:blipFill>
        <p:spPr bwMode="auto">
          <a:xfrm>
            <a:off x="6324600" y="4724400"/>
            <a:ext cx="1752600" cy="1501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www.birlamedisoft.com</a:t>
            </a:r>
            <a:endParaRPr lang="en-US" sz="1600" b="1" dirty="0"/>
          </a:p>
        </p:txBody>
      </p:sp>
      <p:pic>
        <p:nvPicPr>
          <p:cNvPr id="6" name="Picture 5" descr="BM-logo.png"/>
          <p:cNvPicPr>
            <a:picLocks noChangeAspect="1"/>
          </p:cNvPicPr>
          <p:nvPr/>
        </p:nvPicPr>
        <p:blipFill>
          <a:blip r:embed="rId2" cstate="print"/>
          <a:stretch>
            <a:fillRect/>
          </a:stretch>
        </p:blipFill>
        <p:spPr>
          <a:xfrm>
            <a:off x="8153400" y="5943600"/>
            <a:ext cx="942975" cy="865417"/>
          </a:xfrm>
          <a:prstGeom prst="rect">
            <a:avLst/>
          </a:prstGeom>
        </p:spPr>
      </p:pic>
      <p:sp>
        <p:nvSpPr>
          <p:cNvPr id="7" name="Rounded Rectangle 6"/>
          <p:cNvSpPr/>
          <p:nvPr/>
        </p:nvSpPr>
        <p:spPr>
          <a:xfrm>
            <a:off x="228600" y="76200"/>
            <a:ext cx="8763000" cy="533400"/>
          </a:xfrm>
          <a:prstGeom prst="roundRect">
            <a:avLst/>
          </a:prstGeom>
          <a:gradFill>
            <a:gsLst>
              <a:gs pos="0">
                <a:srgbClr val="0A5AD0"/>
              </a:gs>
              <a:gs pos="39999">
                <a:srgbClr val="85C2FF"/>
              </a:gs>
              <a:gs pos="70000">
                <a:srgbClr val="C4D6EB"/>
              </a:gs>
              <a:gs pos="100000">
                <a:srgbClr val="FFEBFA"/>
              </a:gs>
            </a:gsLst>
            <a:lin ang="8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11480" algn="ctr">
              <a:lnSpc>
                <a:spcPct val="90000"/>
              </a:lnSpc>
              <a:spcBef>
                <a:spcPts val="580"/>
              </a:spcBef>
              <a:buClr>
                <a:schemeClr val="tx1">
                  <a:shade val="95000"/>
                </a:schemeClr>
              </a:buClr>
              <a:defRPr/>
            </a:pPr>
            <a:r>
              <a:rPr lang="en-US" sz="3200" b="1" dirty="0" smtClean="0">
                <a:solidFill>
                  <a:schemeClr val="tx2">
                    <a:lumMod val="50000"/>
                  </a:schemeClr>
                </a:solidFill>
              </a:rPr>
              <a:t>Fire Alarm System Configuration</a:t>
            </a:r>
          </a:p>
        </p:txBody>
      </p:sp>
      <p:pic>
        <p:nvPicPr>
          <p:cNvPr id="53251" name="Picture 3" descr="D:\Maria\ELV Systems\ELV Systems\Fire-alrm-sys\firealarm22.jpg"/>
          <p:cNvPicPr>
            <a:picLocks noChangeAspect="1" noChangeArrowheads="1"/>
          </p:cNvPicPr>
          <p:nvPr/>
        </p:nvPicPr>
        <p:blipFill>
          <a:blip r:embed="rId3"/>
          <a:srcRect/>
          <a:stretch>
            <a:fillRect/>
          </a:stretch>
        </p:blipFill>
        <p:spPr bwMode="auto">
          <a:xfrm>
            <a:off x="407166" y="990600"/>
            <a:ext cx="7964622" cy="4953000"/>
          </a:xfrm>
          <a:prstGeom prst="rect">
            <a:avLst/>
          </a:prstGeom>
          <a:noFill/>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D:\Maria\ELV Systems\ELV Systems\Fire-alrm-sys\500px-Fire_alarm_diag2.jpg"/>
          <p:cNvPicPr>
            <a:picLocks noChangeAspect="1" noChangeArrowheads="1"/>
          </p:cNvPicPr>
          <p:nvPr/>
        </p:nvPicPr>
        <p:blipFill>
          <a:blip r:embed="rId2"/>
          <a:srcRect/>
          <a:stretch>
            <a:fillRect/>
          </a:stretch>
        </p:blipFill>
        <p:spPr bwMode="auto">
          <a:xfrm>
            <a:off x="1143000" y="685800"/>
            <a:ext cx="6934200" cy="5935675"/>
          </a:xfrm>
          <a:prstGeom prst="rect">
            <a:avLst/>
          </a:prstGeom>
          <a:noFill/>
        </p:spPr>
      </p:pic>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www.birlamedisoft.com</a:t>
            </a:r>
            <a:endParaRPr lang="en-US" sz="1600" b="1" dirty="0"/>
          </a:p>
        </p:txBody>
      </p:sp>
      <p:pic>
        <p:nvPicPr>
          <p:cNvPr id="6" name="Picture 5" descr="BM-logo.png"/>
          <p:cNvPicPr>
            <a:picLocks noChangeAspect="1"/>
          </p:cNvPicPr>
          <p:nvPr/>
        </p:nvPicPr>
        <p:blipFill>
          <a:blip r:embed="rId3" cstate="print"/>
          <a:stretch>
            <a:fillRect/>
          </a:stretch>
        </p:blipFill>
        <p:spPr>
          <a:xfrm>
            <a:off x="8153400" y="5943600"/>
            <a:ext cx="942975" cy="865417"/>
          </a:xfrm>
          <a:prstGeom prst="rect">
            <a:avLst/>
          </a:prstGeom>
        </p:spPr>
      </p:pic>
      <p:sp>
        <p:nvSpPr>
          <p:cNvPr id="7" name="Rounded Rectangle 6"/>
          <p:cNvSpPr/>
          <p:nvPr/>
        </p:nvSpPr>
        <p:spPr>
          <a:xfrm>
            <a:off x="228600" y="76200"/>
            <a:ext cx="8763000" cy="533400"/>
          </a:xfrm>
          <a:prstGeom prst="roundRect">
            <a:avLst/>
          </a:prstGeom>
          <a:gradFill>
            <a:gsLst>
              <a:gs pos="0">
                <a:srgbClr val="0A5AD0"/>
              </a:gs>
              <a:gs pos="39999">
                <a:srgbClr val="85C2FF"/>
              </a:gs>
              <a:gs pos="70000">
                <a:srgbClr val="C4D6EB"/>
              </a:gs>
              <a:gs pos="100000">
                <a:srgbClr val="FFEBFA"/>
              </a:gs>
            </a:gsLst>
            <a:lin ang="8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11480" algn="ctr">
              <a:lnSpc>
                <a:spcPct val="90000"/>
              </a:lnSpc>
              <a:spcBef>
                <a:spcPts val="580"/>
              </a:spcBef>
              <a:buClr>
                <a:schemeClr val="tx1">
                  <a:shade val="95000"/>
                </a:schemeClr>
              </a:buClr>
              <a:defRPr/>
            </a:pPr>
            <a:r>
              <a:rPr lang="en-US" sz="3200" b="1" dirty="0" smtClean="0">
                <a:solidFill>
                  <a:schemeClr val="tx2">
                    <a:lumMod val="50000"/>
                  </a:schemeClr>
                </a:solidFill>
              </a:rPr>
              <a:t>Architecture of Fire Alarm System</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www.birlamedisoft.com</a:t>
            </a:r>
            <a:endParaRPr lang="en-US" sz="1600" b="1" dirty="0"/>
          </a:p>
        </p:txBody>
      </p:sp>
      <p:pic>
        <p:nvPicPr>
          <p:cNvPr id="6" name="Picture 5" descr="BM-logo.png"/>
          <p:cNvPicPr>
            <a:picLocks noChangeAspect="1"/>
          </p:cNvPicPr>
          <p:nvPr/>
        </p:nvPicPr>
        <p:blipFill>
          <a:blip r:embed="rId2" cstate="print"/>
          <a:stretch>
            <a:fillRect/>
          </a:stretch>
        </p:blipFill>
        <p:spPr>
          <a:xfrm>
            <a:off x="8153400" y="5943600"/>
            <a:ext cx="942975" cy="865417"/>
          </a:xfrm>
          <a:prstGeom prst="rect">
            <a:avLst/>
          </a:prstGeom>
        </p:spPr>
      </p:pic>
      <p:sp>
        <p:nvSpPr>
          <p:cNvPr id="7" name="Rounded Rectangle 6"/>
          <p:cNvSpPr/>
          <p:nvPr/>
        </p:nvSpPr>
        <p:spPr>
          <a:xfrm>
            <a:off x="228600" y="76200"/>
            <a:ext cx="8763000" cy="533400"/>
          </a:xfrm>
          <a:prstGeom prst="roundRect">
            <a:avLst/>
          </a:prstGeom>
          <a:gradFill>
            <a:gsLst>
              <a:gs pos="0">
                <a:srgbClr val="0A5AD0"/>
              </a:gs>
              <a:gs pos="39999">
                <a:srgbClr val="85C2FF"/>
              </a:gs>
              <a:gs pos="70000">
                <a:srgbClr val="C4D6EB"/>
              </a:gs>
              <a:gs pos="100000">
                <a:srgbClr val="FFEBFA"/>
              </a:gs>
            </a:gsLst>
            <a:lin ang="8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11480" algn="ctr">
              <a:lnSpc>
                <a:spcPct val="90000"/>
              </a:lnSpc>
              <a:spcBef>
                <a:spcPts val="580"/>
              </a:spcBef>
              <a:buClr>
                <a:schemeClr val="tx1">
                  <a:shade val="95000"/>
                </a:schemeClr>
              </a:buClr>
              <a:defRPr/>
            </a:pPr>
            <a:r>
              <a:rPr lang="en-US" sz="3200" b="1" dirty="0" smtClean="0">
                <a:solidFill>
                  <a:schemeClr val="tx2">
                    <a:lumMod val="50000"/>
                  </a:schemeClr>
                </a:solidFill>
              </a:rPr>
              <a:t>Benefits of Fire Alarm System</a:t>
            </a:r>
          </a:p>
        </p:txBody>
      </p:sp>
      <p:sp>
        <p:nvSpPr>
          <p:cNvPr id="8" name="Rounded Rectangle 7"/>
          <p:cNvSpPr/>
          <p:nvPr/>
        </p:nvSpPr>
        <p:spPr>
          <a:xfrm>
            <a:off x="304800" y="762000"/>
            <a:ext cx="8534400" cy="5181600"/>
          </a:xfrm>
          <a:prstGeom prst="roundRect">
            <a:avLst>
              <a:gd name="adj" fmla="val 4574"/>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Wingdings" pitchFamily="2" charset="2"/>
              <a:buChar char="v"/>
              <a:defRPr/>
            </a:pPr>
            <a:r>
              <a:rPr lang="en-US" sz="1600" dirty="0" smtClean="0">
                <a:solidFill>
                  <a:schemeClr val="tx2"/>
                </a:solidFill>
                <a:latin typeface="Arial" charset="0"/>
              </a:rPr>
              <a:t>The main advantage of installing fire alarms is the early warning benefit. The fire alarms can be installed just about any where in a commercial building and best of all the fire safety measure is highly cost effective for smoke and fire protection.</a:t>
            </a:r>
          </a:p>
          <a:p>
            <a:pPr>
              <a:buFont typeface="Wingdings" pitchFamily="2" charset="2"/>
              <a:buChar char="v"/>
              <a:defRPr/>
            </a:pPr>
            <a:endParaRPr lang="en-US" sz="1600" dirty="0" smtClean="0">
              <a:solidFill>
                <a:schemeClr val="tx2"/>
              </a:solidFill>
              <a:latin typeface="Arial" charset="0"/>
            </a:endParaRPr>
          </a:p>
          <a:p>
            <a:pPr>
              <a:buFont typeface="Wingdings" pitchFamily="2" charset="2"/>
              <a:buChar char="v"/>
              <a:defRPr/>
            </a:pPr>
            <a:r>
              <a:rPr lang="en-US" sz="1600" dirty="0" smtClean="0">
                <a:solidFill>
                  <a:schemeClr val="tx2"/>
                </a:solidFill>
                <a:latin typeface="Arial" charset="0"/>
              </a:rPr>
              <a:t>Early warning is essential to effective fire safety because fires can occur anytime and any place. We highly recommend having fire alarms installed on every floor of your commercial business because a fire can ignite even when people are not within a room or section of the building.</a:t>
            </a:r>
            <a:br>
              <a:rPr lang="en-US" sz="1600" dirty="0" smtClean="0">
                <a:solidFill>
                  <a:schemeClr val="tx2"/>
                </a:solidFill>
                <a:latin typeface="Arial" charset="0"/>
              </a:rPr>
            </a:br>
            <a:endParaRPr lang="en-US" sz="1600" dirty="0" smtClean="0">
              <a:solidFill>
                <a:schemeClr val="tx2"/>
              </a:solidFill>
              <a:latin typeface="Arial" charset="0"/>
            </a:endParaRPr>
          </a:p>
          <a:p>
            <a:pPr>
              <a:buFont typeface="Wingdings" pitchFamily="2" charset="2"/>
              <a:buChar char="v"/>
              <a:defRPr/>
            </a:pPr>
            <a:r>
              <a:rPr lang="en-US" sz="1600" dirty="0" smtClean="0">
                <a:solidFill>
                  <a:schemeClr val="tx2"/>
                </a:solidFill>
                <a:latin typeface="Arial" charset="0"/>
              </a:rPr>
              <a:t>You can be immediately alerted of a fire at your commercial building when your fire alarm system is connected to a remote monitoring station. This early warning signal is extremely important to life safety for the following reasons:</a:t>
            </a:r>
          </a:p>
          <a:p>
            <a:pPr marL="519113" indent="-231775">
              <a:buFont typeface="Wingdings" pitchFamily="2" charset="2"/>
              <a:buChar char="ü"/>
              <a:defRPr/>
            </a:pPr>
            <a:r>
              <a:rPr lang="en-US" sz="1600" dirty="0" smtClean="0">
                <a:solidFill>
                  <a:schemeClr val="tx2"/>
                </a:solidFill>
                <a:latin typeface="Arial" charset="0"/>
              </a:rPr>
              <a:t>Increases evacuation time for building occupants before a fire spreads out of control.</a:t>
            </a:r>
          </a:p>
          <a:p>
            <a:pPr marL="519113" indent="-231775">
              <a:buFont typeface="Wingdings" pitchFamily="2" charset="2"/>
              <a:buChar char="ü"/>
              <a:defRPr/>
            </a:pPr>
            <a:r>
              <a:rPr lang="en-US" sz="1600" dirty="0" smtClean="0">
                <a:solidFill>
                  <a:schemeClr val="tx2"/>
                </a:solidFill>
                <a:latin typeface="Arial" charset="0"/>
              </a:rPr>
              <a:t>Emergency medical help can be immediately sent out to those in need.</a:t>
            </a:r>
          </a:p>
          <a:p>
            <a:pPr marL="519113" indent="-231775">
              <a:buFont typeface="Wingdings" pitchFamily="2" charset="2"/>
              <a:buChar char="ü"/>
              <a:defRPr/>
            </a:pPr>
            <a:r>
              <a:rPr lang="en-US" sz="1600" dirty="0" smtClean="0">
                <a:solidFill>
                  <a:schemeClr val="tx2"/>
                </a:solidFill>
                <a:latin typeface="Arial" charset="0"/>
              </a:rPr>
              <a:t>Fire department personnel can help people exit the building safely. </a:t>
            </a:r>
          </a:p>
          <a:p>
            <a:pPr marL="519113" indent="-231775">
              <a:buFont typeface="Wingdings" pitchFamily="2" charset="2"/>
              <a:buChar char="ü"/>
              <a:defRPr/>
            </a:pPr>
            <a:endParaRPr lang="en-US" sz="1600" dirty="0" smtClean="0">
              <a:solidFill>
                <a:schemeClr val="tx2"/>
              </a:solidFill>
              <a:latin typeface="Arial" charset="0"/>
            </a:endParaRPr>
          </a:p>
          <a:p>
            <a:pPr marL="0" lvl="1">
              <a:buFont typeface="Wingdings" pitchFamily="2" charset="2"/>
              <a:buChar char="v"/>
              <a:defRPr/>
            </a:pPr>
            <a:r>
              <a:rPr lang="en-US" sz="1600" dirty="0" smtClean="0">
                <a:solidFill>
                  <a:schemeClr val="tx2"/>
                </a:solidFill>
                <a:latin typeface="Arial" charset="0"/>
              </a:rPr>
              <a:t>Easier to install.</a:t>
            </a:r>
          </a:p>
          <a:p>
            <a:pPr marL="0" lvl="1">
              <a:buFont typeface="Wingdings" pitchFamily="2" charset="2"/>
              <a:buChar char="v"/>
              <a:defRPr/>
            </a:pPr>
            <a:r>
              <a:rPr lang="en-US" sz="1600" dirty="0" smtClean="0">
                <a:solidFill>
                  <a:schemeClr val="tx2"/>
                </a:solidFill>
                <a:latin typeface="Arial" charset="0"/>
              </a:rPr>
              <a:t>More system status information at the panel and central station.</a:t>
            </a:r>
          </a:p>
          <a:p>
            <a:pPr marL="0" lvl="1">
              <a:buFont typeface="Wingdings" pitchFamily="2" charset="2"/>
              <a:buChar char="v"/>
              <a:defRPr/>
            </a:pPr>
            <a:r>
              <a:rPr lang="en-US" sz="1600" dirty="0" smtClean="0">
                <a:solidFill>
                  <a:schemeClr val="tx2"/>
                </a:solidFill>
                <a:latin typeface="Arial" charset="0"/>
              </a:rPr>
              <a:t>Input / Output programming much more flexible.</a:t>
            </a:r>
          </a:p>
          <a:p>
            <a:pPr marL="0" lvl="1">
              <a:buFont typeface="Wingdings" pitchFamily="2" charset="2"/>
              <a:buChar char="v"/>
              <a:defRPr/>
            </a:pPr>
            <a:r>
              <a:rPr lang="en-US" sz="1600" dirty="0" smtClean="0">
                <a:solidFill>
                  <a:schemeClr val="tx2"/>
                </a:solidFill>
                <a:latin typeface="Arial" charset="0"/>
              </a:rPr>
              <a:t>Usually much more room available to expand.</a:t>
            </a:r>
          </a:p>
          <a:p>
            <a:pPr indent="-231775">
              <a:lnSpc>
                <a:spcPct val="80000"/>
              </a:lnSpc>
              <a:buFont typeface="Wingdings" pitchFamily="2" charset="2"/>
              <a:buChar char="v"/>
              <a:defRPr/>
            </a:pPr>
            <a:endParaRPr lang="en-US" sz="1600" dirty="0" smtClean="0">
              <a:solidFill>
                <a:schemeClr val="tx2"/>
              </a:solidFill>
              <a:latin typeface="Arial" charset="0"/>
            </a:endParaRPr>
          </a:p>
        </p:txBody>
      </p:sp>
      <p:pic>
        <p:nvPicPr>
          <p:cNvPr id="56322" name="Picture 2" descr="D:\Maria\ELV Systems\ELV Systems\Fire-alrm-sys\fire-alarm-system1.jpg"/>
          <p:cNvPicPr>
            <a:picLocks noChangeAspect="1" noChangeArrowheads="1"/>
          </p:cNvPicPr>
          <p:nvPr/>
        </p:nvPicPr>
        <p:blipFill>
          <a:blip r:embed="rId3"/>
          <a:srcRect/>
          <a:stretch>
            <a:fillRect/>
          </a:stretch>
        </p:blipFill>
        <p:spPr bwMode="auto">
          <a:xfrm>
            <a:off x="7420372" y="4271200"/>
            <a:ext cx="1266428" cy="1596200"/>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www.birlamedisoft.com</a:t>
            </a:r>
            <a:endParaRPr lang="en-US" sz="1600" b="1" dirty="0"/>
          </a:p>
        </p:txBody>
      </p:sp>
      <p:pic>
        <p:nvPicPr>
          <p:cNvPr id="6" name="Picture 5" descr="BM-logo.png"/>
          <p:cNvPicPr>
            <a:picLocks noChangeAspect="1"/>
          </p:cNvPicPr>
          <p:nvPr/>
        </p:nvPicPr>
        <p:blipFill>
          <a:blip r:embed="rId2" cstate="print"/>
          <a:stretch>
            <a:fillRect/>
          </a:stretch>
        </p:blipFill>
        <p:spPr>
          <a:xfrm>
            <a:off x="8153400" y="5943600"/>
            <a:ext cx="942975" cy="865417"/>
          </a:xfrm>
          <a:prstGeom prst="rect">
            <a:avLst/>
          </a:prstGeom>
        </p:spPr>
      </p:pic>
      <p:sp>
        <p:nvSpPr>
          <p:cNvPr id="7" name="Rounded Rectangle 6"/>
          <p:cNvSpPr/>
          <p:nvPr/>
        </p:nvSpPr>
        <p:spPr>
          <a:xfrm>
            <a:off x="609600" y="914400"/>
            <a:ext cx="8153400" cy="1371600"/>
          </a:xfrm>
          <a:prstGeom prst="roundRect">
            <a:avLst>
              <a:gd name="adj" fmla="val 8559"/>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spcBef>
                <a:spcPct val="50000"/>
              </a:spcBef>
            </a:pPr>
            <a:r>
              <a:rPr lang="en-US" dirty="0" smtClean="0">
                <a:solidFill>
                  <a:schemeClr val="tx2">
                    <a:lumMod val="50000"/>
                  </a:schemeClr>
                </a:solidFill>
              </a:rPr>
              <a:t>A </a:t>
            </a:r>
            <a:r>
              <a:rPr lang="en-US" b="1" dirty="0" smtClean="0">
                <a:solidFill>
                  <a:schemeClr val="tx2">
                    <a:lumMod val="50000"/>
                  </a:schemeClr>
                </a:solidFill>
              </a:rPr>
              <a:t>Structured Cabling System </a:t>
            </a:r>
            <a:r>
              <a:rPr lang="en-US" dirty="0" smtClean="0">
                <a:solidFill>
                  <a:schemeClr val="tx2">
                    <a:lumMod val="50000"/>
                  </a:schemeClr>
                </a:solidFill>
              </a:rPr>
              <a:t>is a cabling and connectivity products that integrates data, voice, video and various management system of a building </a:t>
            </a:r>
          </a:p>
        </p:txBody>
      </p:sp>
      <p:sp>
        <p:nvSpPr>
          <p:cNvPr id="8" name="Rounded Rectangle 7"/>
          <p:cNvSpPr/>
          <p:nvPr/>
        </p:nvSpPr>
        <p:spPr>
          <a:xfrm>
            <a:off x="609600" y="76200"/>
            <a:ext cx="8153400" cy="533400"/>
          </a:xfrm>
          <a:prstGeom prst="roundRect">
            <a:avLst/>
          </a:prstGeom>
          <a:gradFill>
            <a:gsLst>
              <a:gs pos="0">
                <a:srgbClr val="0A5AD0"/>
              </a:gs>
              <a:gs pos="39999">
                <a:srgbClr val="85C2FF"/>
              </a:gs>
              <a:gs pos="70000">
                <a:srgbClr val="C4D6EB"/>
              </a:gs>
              <a:gs pos="100000">
                <a:srgbClr val="FFEBFA"/>
              </a:gs>
            </a:gsLst>
            <a:lin ang="8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en-US" sz="3200" b="1" dirty="0" smtClean="0">
                <a:solidFill>
                  <a:schemeClr val="tx2">
                    <a:lumMod val="75000"/>
                  </a:schemeClr>
                </a:solidFill>
              </a:rPr>
              <a:t>Introduction to Structured Cabling System</a:t>
            </a:r>
          </a:p>
        </p:txBody>
      </p:sp>
      <p:pic>
        <p:nvPicPr>
          <p:cNvPr id="9" name="Picture 1" descr="D:\Maria\ELV Systems\ELV Systems\Structured-data-cable\img-showcase-cablage.png"/>
          <p:cNvPicPr>
            <a:picLocks noChangeAspect="1" noChangeArrowheads="1"/>
          </p:cNvPicPr>
          <p:nvPr/>
        </p:nvPicPr>
        <p:blipFill>
          <a:blip r:embed="rId3"/>
          <a:srcRect/>
          <a:stretch>
            <a:fillRect/>
          </a:stretch>
        </p:blipFill>
        <p:spPr bwMode="auto">
          <a:xfrm>
            <a:off x="2819400" y="2667000"/>
            <a:ext cx="3211760" cy="3724274"/>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www.birlamedisoft.com</a:t>
            </a:r>
            <a:endParaRPr lang="en-US" sz="1600" b="1" dirty="0"/>
          </a:p>
        </p:txBody>
      </p:sp>
      <p:pic>
        <p:nvPicPr>
          <p:cNvPr id="6" name="Picture 5" descr="BM-logo.png"/>
          <p:cNvPicPr>
            <a:picLocks noChangeAspect="1"/>
          </p:cNvPicPr>
          <p:nvPr/>
        </p:nvPicPr>
        <p:blipFill>
          <a:blip r:embed="rId2" cstate="print"/>
          <a:stretch>
            <a:fillRect/>
          </a:stretch>
        </p:blipFill>
        <p:spPr>
          <a:xfrm>
            <a:off x="8153400" y="5943600"/>
            <a:ext cx="942975" cy="865417"/>
          </a:xfrm>
          <a:prstGeom prst="rect">
            <a:avLst/>
          </a:prstGeom>
        </p:spPr>
      </p:pic>
      <p:sp>
        <p:nvSpPr>
          <p:cNvPr id="8" name="Rounded Rectangle 7"/>
          <p:cNvSpPr/>
          <p:nvPr/>
        </p:nvSpPr>
        <p:spPr>
          <a:xfrm>
            <a:off x="1524000" y="4800600"/>
            <a:ext cx="5715000" cy="762000"/>
          </a:xfrm>
          <a:prstGeom prst="roundRect">
            <a:avLst/>
          </a:prstGeom>
          <a:gradFill>
            <a:gsLst>
              <a:gs pos="0">
                <a:srgbClr val="5E9EFF"/>
              </a:gs>
              <a:gs pos="39999">
                <a:srgbClr val="85C2FF"/>
              </a:gs>
              <a:gs pos="70000">
                <a:srgbClr val="C4D6EB"/>
              </a:gs>
              <a:gs pos="100000">
                <a:srgbClr val="FFEBFA"/>
              </a:gs>
            </a:gsLst>
            <a:lin ang="8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tx2">
                    <a:lumMod val="50000"/>
                  </a:schemeClr>
                </a:solidFill>
              </a:rPr>
              <a:t>Public Address System</a:t>
            </a:r>
            <a:endParaRPr lang="en-US" sz="3600" dirty="0">
              <a:solidFill>
                <a:schemeClr val="tx2">
                  <a:lumMod val="50000"/>
                </a:schemeClr>
              </a:solidFill>
            </a:endParaRPr>
          </a:p>
        </p:txBody>
      </p:sp>
      <p:pic>
        <p:nvPicPr>
          <p:cNvPr id="6147" name="Picture 3" descr="D:\Maria\ELV Systems\ELV Systems\Public-address-ssys\public.jpg"/>
          <p:cNvPicPr>
            <a:picLocks noChangeAspect="1" noChangeArrowheads="1"/>
          </p:cNvPicPr>
          <p:nvPr/>
        </p:nvPicPr>
        <p:blipFill>
          <a:blip r:embed="rId3"/>
          <a:srcRect/>
          <a:stretch>
            <a:fillRect/>
          </a:stretch>
        </p:blipFill>
        <p:spPr bwMode="auto">
          <a:xfrm>
            <a:off x="1600200" y="914400"/>
            <a:ext cx="5486400" cy="3205625"/>
          </a:xfrm>
          <a:prstGeom prst="rect">
            <a:avLst/>
          </a:prstGeom>
          <a:noFill/>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www.birlamedisoft.com</a:t>
            </a:r>
            <a:endParaRPr lang="en-US" sz="1600" b="1" dirty="0"/>
          </a:p>
        </p:txBody>
      </p:sp>
      <p:pic>
        <p:nvPicPr>
          <p:cNvPr id="6" name="Picture 5" descr="BM-logo.png"/>
          <p:cNvPicPr>
            <a:picLocks noChangeAspect="1"/>
          </p:cNvPicPr>
          <p:nvPr/>
        </p:nvPicPr>
        <p:blipFill>
          <a:blip r:embed="rId2" cstate="print"/>
          <a:stretch>
            <a:fillRect/>
          </a:stretch>
        </p:blipFill>
        <p:spPr>
          <a:xfrm>
            <a:off x="8153400" y="5943600"/>
            <a:ext cx="942975" cy="865417"/>
          </a:xfrm>
          <a:prstGeom prst="rect">
            <a:avLst/>
          </a:prstGeom>
        </p:spPr>
      </p:pic>
      <p:sp>
        <p:nvSpPr>
          <p:cNvPr id="7" name="Rounded Rectangle 6"/>
          <p:cNvSpPr/>
          <p:nvPr/>
        </p:nvSpPr>
        <p:spPr>
          <a:xfrm>
            <a:off x="228600" y="76200"/>
            <a:ext cx="8763000" cy="533400"/>
          </a:xfrm>
          <a:prstGeom prst="roundRect">
            <a:avLst/>
          </a:prstGeom>
          <a:gradFill>
            <a:gsLst>
              <a:gs pos="0">
                <a:srgbClr val="0A5AD0"/>
              </a:gs>
              <a:gs pos="39999">
                <a:srgbClr val="85C2FF"/>
              </a:gs>
              <a:gs pos="70000">
                <a:srgbClr val="C4D6EB"/>
              </a:gs>
              <a:gs pos="100000">
                <a:srgbClr val="FFEBFA"/>
              </a:gs>
            </a:gsLst>
            <a:lin ang="8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11480" algn="ctr">
              <a:lnSpc>
                <a:spcPct val="90000"/>
              </a:lnSpc>
              <a:spcBef>
                <a:spcPts val="580"/>
              </a:spcBef>
              <a:buClr>
                <a:schemeClr val="tx1">
                  <a:shade val="95000"/>
                </a:schemeClr>
              </a:buClr>
              <a:defRPr/>
            </a:pPr>
            <a:r>
              <a:rPr lang="en-US" sz="3200" b="1" dirty="0" smtClean="0">
                <a:solidFill>
                  <a:schemeClr val="tx2">
                    <a:lumMod val="50000"/>
                  </a:schemeClr>
                </a:solidFill>
              </a:rPr>
              <a:t>Public Address System Introduction</a:t>
            </a:r>
          </a:p>
        </p:txBody>
      </p:sp>
      <p:sp>
        <p:nvSpPr>
          <p:cNvPr id="8" name="Rounded Rectangle 7"/>
          <p:cNvSpPr/>
          <p:nvPr/>
        </p:nvSpPr>
        <p:spPr>
          <a:xfrm>
            <a:off x="304800" y="762000"/>
            <a:ext cx="8534400" cy="2590800"/>
          </a:xfrm>
          <a:prstGeom prst="roundRect">
            <a:avLst>
              <a:gd name="adj" fmla="val 4574"/>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80000"/>
              </a:lnSpc>
              <a:buFont typeface="Arial" pitchFamily="34" charset="0"/>
              <a:buChar char="•"/>
              <a:defRPr/>
            </a:pPr>
            <a:r>
              <a:rPr lang="en-US" sz="1600" dirty="0" smtClean="0">
                <a:solidFill>
                  <a:schemeClr val="tx2"/>
                </a:solidFill>
              </a:rPr>
              <a:t>A </a:t>
            </a:r>
            <a:r>
              <a:rPr lang="en-US" sz="1600" b="1" dirty="0" smtClean="0">
                <a:solidFill>
                  <a:schemeClr val="tx2"/>
                </a:solidFill>
              </a:rPr>
              <a:t>public address system (PA system) </a:t>
            </a:r>
            <a:r>
              <a:rPr lang="en-US" sz="1600" dirty="0" smtClean="0">
                <a:solidFill>
                  <a:schemeClr val="tx2"/>
                </a:solidFill>
              </a:rPr>
              <a:t>is an electronic sound amplification and distribution system with a microphone, amplifier and loudspeakers, used to allow a person to address a large public, for example for announcements of movements at large and noisy air and rail terminals.</a:t>
            </a:r>
          </a:p>
          <a:p>
            <a:pPr>
              <a:lnSpc>
                <a:spcPct val="80000"/>
              </a:lnSpc>
              <a:buFont typeface="Arial" pitchFamily="34" charset="0"/>
              <a:buChar char="•"/>
              <a:defRPr/>
            </a:pPr>
            <a:endParaRPr lang="en-US" sz="1600" dirty="0" smtClean="0">
              <a:solidFill>
                <a:schemeClr val="tx2"/>
              </a:solidFill>
            </a:endParaRPr>
          </a:p>
          <a:p>
            <a:pPr>
              <a:lnSpc>
                <a:spcPct val="80000"/>
              </a:lnSpc>
              <a:buFont typeface="Arial" pitchFamily="34" charset="0"/>
              <a:buChar char="•"/>
              <a:defRPr/>
            </a:pPr>
            <a:r>
              <a:rPr lang="en-US" sz="1600" dirty="0" smtClean="0">
                <a:solidFill>
                  <a:schemeClr val="tx2"/>
                </a:solidFill>
              </a:rPr>
              <a:t>The term is also used for systems which may additionally have a mixing console, and amplifiers and loudspeakers suitable for music as well as speech, used to reinforce a sound source, such as recorded music or a person giving a speech or distributing the sound throughout a venue or building.</a:t>
            </a:r>
          </a:p>
          <a:p>
            <a:pPr indent="-231775">
              <a:lnSpc>
                <a:spcPct val="80000"/>
              </a:lnSpc>
              <a:buFont typeface="Wingdings" pitchFamily="2" charset="2"/>
              <a:buChar char="v"/>
              <a:defRPr/>
            </a:pPr>
            <a:endParaRPr lang="en-US" sz="1600" dirty="0" smtClean="0">
              <a:solidFill>
                <a:schemeClr val="tx2"/>
              </a:solidFill>
              <a:latin typeface="Arial" charset="0"/>
            </a:endParaRPr>
          </a:p>
        </p:txBody>
      </p:sp>
      <p:pic>
        <p:nvPicPr>
          <p:cNvPr id="57346" name="Picture 2" descr="D:\Maria\ELV Systems\ELV Systems\Public-address-ssys\PA System II_1.jpg"/>
          <p:cNvPicPr>
            <a:picLocks noChangeAspect="1" noChangeArrowheads="1"/>
          </p:cNvPicPr>
          <p:nvPr/>
        </p:nvPicPr>
        <p:blipFill>
          <a:blip r:embed="rId3"/>
          <a:srcRect/>
          <a:stretch>
            <a:fillRect/>
          </a:stretch>
        </p:blipFill>
        <p:spPr bwMode="auto">
          <a:xfrm>
            <a:off x="2971800" y="3733800"/>
            <a:ext cx="2743200" cy="2743200"/>
          </a:xfrm>
          <a:prstGeom prst="rect">
            <a:avLst/>
          </a:prstGeom>
          <a:noFill/>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www.birlamedisoft.com</a:t>
            </a:r>
            <a:endParaRPr lang="en-US" sz="1600" b="1" dirty="0"/>
          </a:p>
        </p:txBody>
      </p:sp>
      <p:pic>
        <p:nvPicPr>
          <p:cNvPr id="6" name="Picture 5" descr="BM-logo.png"/>
          <p:cNvPicPr>
            <a:picLocks noChangeAspect="1"/>
          </p:cNvPicPr>
          <p:nvPr/>
        </p:nvPicPr>
        <p:blipFill>
          <a:blip r:embed="rId2" cstate="print"/>
          <a:stretch>
            <a:fillRect/>
          </a:stretch>
        </p:blipFill>
        <p:spPr>
          <a:xfrm>
            <a:off x="8153400" y="5943600"/>
            <a:ext cx="942975" cy="865417"/>
          </a:xfrm>
          <a:prstGeom prst="rect">
            <a:avLst/>
          </a:prstGeom>
        </p:spPr>
      </p:pic>
      <p:sp>
        <p:nvSpPr>
          <p:cNvPr id="7" name="Rounded Rectangle 6"/>
          <p:cNvSpPr/>
          <p:nvPr/>
        </p:nvSpPr>
        <p:spPr>
          <a:xfrm>
            <a:off x="304800" y="76200"/>
            <a:ext cx="8458200" cy="533400"/>
          </a:xfrm>
          <a:prstGeom prst="roundRect">
            <a:avLst/>
          </a:prstGeom>
          <a:gradFill>
            <a:gsLst>
              <a:gs pos="0">
                <a:srgbClr val="0A5AD0"/>
              </a:gs>
              <a:gs pos="39999">
                <a:srgbClr val="85C2FF"/>
              </a:gs>
              <a:gs pos="70000">
                <a:srgbClr val="C4D6EB"/>
              </a:gs>
              <a:gs pos="100000">
                <a:srgbClr val="FFEBFA"/>
              </a:gs>
            </a:gsLst>
            <a:lin ang="8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11480" algn="ctr">
              <a:lnSpc>
                <a:spcPct val="90000"/>
              </a:lnSpc>
              <a:spcBef>
                <a:spcPts val="580"/>
              </a:spcBef>
              <a:buClr>
                <a:schemeClr val="tx1">
                  <a:shade val="95000"/>
                </a:schemeClr>
              </a:buClr>
              <a:defRPr/>
            </a:pPr>
            <a:r>
              <a:rPr lang="en-US" sz="3200" b="1" dirty="0" smtClean="0">
                <a:solidFill>
                  <a:schemeClr val="tx2">
                    <a:lumMod val="50000"/>
                  </a:schemeClr>
                </a:solidFill>
              </a:rPr>
              <a:t>Components of a Public Address System</a:t>
            </a:r>
          </a:p>
        </p:txBody>
      </p:sp>
      <p:sp>
        <p:nvSpPr>
          <p:cNvPr id="8" name="Rounded Rectangle 7"/>
          <p:cNvSpPr/>
          <p:nvPr/>
        </p:nvSpPr>
        <p:spPr>
          <a:xfrm>
            <a:off x="304800" y="762000"/>
            <a:ext cx="8534400" cy="5105400"/>
          </a:xfrm>
          <a:prstGeom prst="roundRect">
            <a:avLst>
              <a:gd name="adj" fmla="val 4574"/>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itchFamily="34" charset="0"/>
              <a:buChar char="•"/>
              <a:defRPr/>
            </a:pPr>
            <a:r>
              <a:rPr lang="en-US" sz="1600" b="1" dirty="0" smtClean="0">
                <a:solidFill>
                  <a:schemeClr val="tx2"/>
                </a:solidFill>
                <a:latin typeface="Arial" charset="0"/>
              </a:rPr>
              <a:t>Sound sources</a:t>
            </a:r>
            <a:r>
              <a:rPr lang="en-US" sz="1600" dirty="0" smtClean="0">
                <a:solidFill>
                  <a:schemeClr val="tx2"/>
                </a:solidFill>
                <a:latin typeface="Arial" charset="0"/>
              </a:rPr>
              <a:t>: equipment that generates sound as an analogue, electrical or digital signal. Examples include microphones, CD players, electric guitars, synthesizers and samplers.</a:t>
            </a:r>
          </a:p>
          <a:p>
            <a:pPr>
              <a:buFont typeface="Arial" pitchFamily="34" charset="0"/>
              <a:buChar char="•"/>
              <a:defRPr/>
            </a:pPr>
            <a:endParaRPr lang="en-US" sz="1600" dirty="0" smtClean="0">
              <a:solidFill>
                <a:schemeClr val="tx2"/>
              </a:solidFill>
              <a:latin typeface="Arial" charset="0"/>
            </a:endParaRPr>
          </a:p>
          <a:p>
            <a:pPr>
              <a:buFont typeface="Arial" pitchFamily="34" charset="0"/>
              <a:buChar char="•"/>
              <a:defRPr/>
            </a:pPr>
            <a:r>
              <a:rPr lang="en-US" sz="1600" b="1" dirty="0" smtClean="0">
                <a:solidFill>
                  <a:schemeClr val="tx2"/>
                </a:solidFill>
                <a:latin typeface="Arial" charset="0"/>
              </a:rPr>
              <a:t>A mixing desk</a:t>
            </a:r>
            <a:r>
              <a:rPr lang="en-US" sz="1600" dirty="0" smtClean="0">
                <a:solidFill>
                  <a:schemeClr val="tx2"/>
                </a:solidFill>
                <a:latin typeface="Arial" charset="0"/>
              </a:rPr>
              <a:t>: a device with which to control, balance and treat the various sound sources. The mixer may have a series of inputs which allow most types of sound sources to be connected and routed to the next part of the signal chain.</a:t>
            </a:r>
          </a:p>
          <a:p>
            <a:pPr>
              <a:buFont typeface="Arial" pitchFamily="34" charset="0"/>
              <a:buChar char="•"/>
              <a:defRPr/>
            </a:pPr>
            <a:endParaRPr lang="en-US" sz="1600" dirty="0" smtClean="0">
              <a:solidFill>
                <a:schemeClr val="tx2"/>
              </a:solidFill>
              <a:latin typeface="Arial" charset="0"/>
            </a:endParaRPr>
          </a:p>
          <a:p>
            <a:pPr>
              <a:buFont typeface="Arial" pitchFamily="34" charset="0"/>
              <a:buChar char="•"/>
              <a:defRPr/>
            </a:pPr>
            <a:r>
              <a:rPr lang="en-US" sz="1600" b="1" dirty="0" smtClean="0">
                <a:solidFill>
                  <a:schemeClr val="tx2"/>
                </a:solidFill>
                <a:latin typeface="Arial" charset="0"/>
              </a:rPr>
              <a:t>Signal processors</a:t>
            </a:r>
            <a:r>
              <a:rPr lang="en-US" sz="1600" dirty="0" smtClean="0">
                <a:solidFill>
                  <a:schemeClr val="tx2"/>
                </a:solidFill>
                <a:latin typeface="Arial" charset="0"/>
              </a:rPr>
              <a:t>: devices used to treat or manipulate the signal from the sound sources so as to make it conform to the desired effect. Examples include compressors, reverb units and equalizers. Some of these may be in the mixing desk and some may be external devices.</a:t>
            </a:r>
          </a:p>
          <a:p>
            <a:pPr>
              <a:buFont typeface="Arial" pitchFamily="34" charset="0"/>
              <a:buChar char="•"/>
              <a:defRPr/>
            </a:pPr>
            <a:endParaRPr lang="en-US" sz="1600" dirty="0" smtClean="0">
              <a:solidFill>
                <a:schemeClr val="tx2"/>
              </a:solidFill>
              <a:latin typeface="Arial" charset="0"/>
            </a:endParaRPr>
          </a:p>
          <a:p>
            <a:pPr>
              <a:buFont typeface="Arial" pitchFamily="34" charset="0"/>
              <a:buChar char="•"/>
              <a:defRPr/>
            </a:pPr>
            <a:r>
              <a:rPr lang="en-US" sz="1600" b="1" dirty="0" smtClean="0">
                <a:solidFill>
                  <a:schemeClr val="tx2"/>
                </a:solidFill>
                <a:latin typeface="Arial" charset="0"/>
              </a:rPr>
              <a:t>Amplifiers</a:t>
            </a:r>
            <a:r>
              <a:rPr lang="en-US" sz="1600" dirty="0" smtClean="0">
                <a:solidFill>
                  <a:schemeClr val="tx2"/>
                </a:solidFill>
                <a:latin typeface="Arial" charset="0"/>
              </a:rPr>
              <a:t>: devices designed to increase the level of the mixed and treated signals to the point at which they can be transmitted to a loudspeaker to create sufficient volume.</a:t>
            </a:r>
          </a:p>
          <a:p>
            <a:pPr>
              <a:buFont typeface="Arial" pitchFamily="34" charset="0"/>
              <a:buChar char="•"/>
              <a:defRPr/>
            </a:pPr>
            <a:endParaRPr lang="en-US" sz="1600" dirty="0" smtClean="0">
              <a:solidFill>
                <a:schemeClr val="tx2"/>
              </a:solidFill>
              <a:latin typeface="Arial" charset="0"/>
            </a:endParaRPr>
          </a:p>
          <a:p>
            <a:pPr>
              <a:buFont typeface="Arial" pitchFamily="34" charset="0"/>
              <a:buChar char="•"/>
              <a:defRPr/>
            </a:pPr>
            <a:r>
              <a:rPr lang="en-US" sz="1600" b="1" dirty="0" smtClean="0">
                <a:solidFill>
                  <a:schemeClr val="tx2"/>
                </a:solidFill>
                <a:latin typeface="Arial" charset="0"/>
              </a:rPr>
              <a:t>Loudspeakers</a:t>
            </a:r>
            <a:r>
              <a:rPr lang="en-US" sz="1600" dirty="0" smtClean="0">
                <a:solidFill>
                  <a:schemeClr val="tx2"/>
                </a:solidFill>
                <a:latin typeface="Arial" charset="0"/>
              </a:rPr>
              <a:t> (or speakers): these convert the electrical signal from an amplifier into sound waves and direct the resultant sound into the auditorium.</a:t>
            </a:r>
          </a:p>
          <a:p>
            <a:pPr indent="-231775">
              <a:lnSpc>
                <a:spcPct val="80000"/>
              </a:lnSpc>
              <a:buFont typeface="Wingdings" pitchFamily="2" charset="2"/>
              <a:buChar char="v"/>
              <a:defRPr/>
            </a:pPr>
            <a:endParaRPr lang="en-US" sz="1600" dirty="0" smtClean="0">
              <a:solidFill>
                <a:schemeClr val="tx2"/>
              </a:solidFill>
              <a:latin typeface="Arial"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www.birlamedisoft.com</a:t>
            </a:r>
            <a:endParaRPr lang="en-US" sz="1600" b="1" dirty="0"/>
          </a:p>
        </p:txBody>
      </p:sp>
      <p:pic>
        <p:nvPicPr>
          <p:cNvPr id="6" name="Picture 5" descr="BM-logo.png"/>
          <p:cNvPicPr>
            <a:picLocks noChangeAspect="1"/>
          </p:cNvPicPr>
          <p:nvPr/>
        </p:nvPicPr>
        <p:blipFill>
          <a:blip r:embed="rId2" cstate="print"/>
          <a:stretch>
            <a:fillRect/>
          </a:stretch>
        </p:blipFill>
        <p:spPr>
          <a:xfrm>
            <a:off x="8153400" y="5943600"/>
            <a:ext cx="942975" cy="865417"/>
          </a:xfrm>
          <a:prstGeom prst="rect">
            <a:avLst/>
          </a:prstGeom>
        </p:spPr>
      </p:pic>
      <p:sp>
        <p:nvSpPr>
          <p:cNvPr id="7" name="Rounded Rectangle 6"/>
          <p:cNvSpPr/>
          <p:nvPr/>
        </p:nvSpPr>
        <p:spPr>
          <a:xfrm>
            <a:off x="228600" y="76200"/>
            <a:ext cx="8763000" cy="533400"/>
          </a:xfrm>
          <a:prstGeom prst="roundRect">
            <a:avLst/>
          </a:prstGeom>
          <a:gradFill>
            <a:gsLst>
              <a:gs pos="0">
                <a:srgbClr val="0A5AD0"/>
              </a:gs>
              <a:gs pos="39999">
                <a:srgbClr val="85C2FF"/>
              </a:gs>
              <a:gs pos="70000">
                <a:srgbClr val="C4D6EB"/>
              </a:gs>
              <a:gs pos="100000">
                <a:srgbClr val="FFEBFA"/>
              </a:gs>
            </a:gsLst>
            <a:lin ang="8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11480" algn="ctr">
              <a:lnSpc>
                <a:spcPct val="90000"/>
              </a:lnSpc>
              <a:spcBef>
                <a:spcPts val="580"/>
              </a:spcBef>
              <a:buClr>
                <a:schemeClr val="tx1">
                  <a:shade val="95000"/>
                </a:schemeClr>
              </a:buClr>
              <a:defRPr/>
            </a:pPr>
            <a:r>
              <a:rPr lang="en-US" sz="3200" b="1" dirty="0" smtClean="0">
                <a:solidFill>
                  <a:schemeClr val="tx2">
                    <a:lumMod val="50000"/>
                  </a:schemeClr>
                </a:solidFill>
              </a:rPr>
              <a:t>Working of Public Address System</a:t>
            </a:r>
          </a:p>
        </p:txBody>
      </p:sp>
      <p:pic>
        <p:nvPicPr>
          <p:cNvPr id="58370" name="Picture 2" descr="D:\Maria\ELV Systems\ELV Systems\Public-address-ssys\pa_bd1.jpg"/>
          <p:cNvPicPr>
            <a:picLocks noChangeAspect="1" noChangeArrowheads="1"/>
          </p:cNvPicPr>
          <p:nvPr/>
        </p:nvPicPr>
        <p:blipFill>
          <a:blip r:embed="rId3"/>
          <a:srcRect/>
          <a:stretch>
            <a:fillRect/>
          </a:stretch>
        </p:blipFill>
        <p:spPr bwMode="auto">
          <a:xfrm>
            <a:off x="685800" y="1143000"/>
            <a:ext cx="7324964" cy="4419600"/>
          </a:xfrm>
          <a:prstGeom prst="rect">
            <a:avLst/>
          </a:prstGeom>
          <a:noFill/>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www.birlamedisoft.com</a:t>
            </a:r>
            <a:endParaRPr lang="en-US" sz="1600" b="1" dirty="0"/>
          </a:p>
        </p:txBody>
      </p:sp>
      <p:pic>
        <p:nvPicPr>
          <p:cNvPr id="6" name="Picture 5" descr="BM-logo.png"/>
          <p:cNvPicPr>
            <a:picLocks noChangeAspect="1"/>
          </p:cNvPicPr>
          <p:nvPr/>
        </p:nvPicPr>
        <p:blipFill>
          <a:blip r:embed="rId2" cstate="print"/>
          <a:stretch>
            <a:fillRect/>
          </a:stretch>
        </p:blipFill>
        <p:spPr>
          <a:xfrm>
            <a:off x="8153400" y="5943600"/>
            <a:ext cx="942975" cy="865417"/>
          </a:xfrm>
          <a:prstGeom prst="rect">
            <a:avLst/>
          </a:prstGeom>
        </p:spPr>
      </p:pic>
      <p:sp>
        <p:nvSpPr>
          <p:cNvPr id="7" name="Rounded Rectangle 6"/>
          <p:cNvSpPr/>
          <p:nvPr/>
        </p:nvSpPr>
        <p:spPr>
          <a:xfrm>
            <a:off x="228600" y="152400"/>
            <a:ext cx="8763000" cy="533400"/>
          </a:xfrm>
          <a:prstGeom prst="roundRect">
            <a:avLst/>
          </a:prstGeom>
          <a:gradFill>
            <a:gsLst>
              <a:gs pos="0">
                <a:srgbClr val="0A5AD0"/>
              </a:gs>
              <a:gs pos="39999">
                <a:srgbClr val="85C2FF"/>
              </a:gs>
              <a:gs pos="70000">
                <a:srgbClr val="C4D6EB"/>
              </a:gs>
              <a:gs pos="100000">
                <a:srgbClr val="FFEBFA"/>
              </a:gs>
            </a:gsLst>
            <a:lin ang="8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11480" algn="ctr">
              <a:lnSpc>
                <a:spcPct val="90000"/>
              </a:lnSpc>
              <a:spcBef>
                <a:spcPts val="580"/>
              </a:spcBef>
              <a:buClr>
                <a:schemeClr val="tx1">
                  <a:shade val="95000"/>
                </a:schemeClr>
              </a:buClr>
              <a:defRPr/>
            </a:pPr>
            <a:r>
              <a:rPr lang="en-US" sz="3200" b="1" dirty="0" smtClean="0">
                <a:solidFill>
                  <a:schemeClr val="tx2">
                    <a:lumMod val="50000"/>
                  </a:schemeClr>
                </a:solidFill>
              </a:rPr>
              <a:t>Configuration of Public Address System</a:t>
            </a:r>
          </a:p>
        </p:txBody>
      </p:sp>
      <p:pic>
        <p:nvPicPr>
          <p:cNvPr id="59394" name="Picture 2" descr="D:\Maria\ELV Systems\ELV Systems\Public-address-ssys\System Possibilities.jpg"/>
          <p:cNvPicPr>
            <a:picLocks noChangeAspect="1" noChangeArrowheads="1"/>
          </p:cNvPicPr>
          <p:nvPr/>
        </p:nvPicPr>
        <p:blipFill>
          <a:blip r:embed="rId3"/>
          <a:srcRect t="12363"/>
          <a:stretch>
            <a:fillRect/>
          </a:stretch>
        </p:blipFill>
        <p:spPr bwMode="auto">
          <a:xfrm>
            <a:off x="1524000" y="762000"/>
            <a:ext cx="5715000" cy="5619484"/>
          </a:xfrm>
          <a:prstGeom prst="rect">
            <a:avLst/>
          </a:prstGeom>
          <a:noFill/>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www.birlamedisoft.com</a:t>
            </a:r>
            <a:endParaRPr lang="en-US" sz="1600" b="1" dirty="0"/>
          </a:p>
        </p:txBody>
      </p:sp>
      <p:pic>
        <p:nvPicPr>
          <p:cNvPr id="6" name="Picture 5" descr="BM-logo.png"/>
          <p:cNvPicPr>
            <a:picLocks noChangeAspect="1"/>
          </p:cNvPicPr>
          <p:nvPr/>
        </p:nvPicPr>
        <p:blipFill>
          <a:blip r:embed="rId2" cstate="print"/>
          <a:stretch>
            <a:fillRect/>
          </a:stretch>
        </p:blipFill>
        <p:spPr>
          <a:xfrm>
            <a:off x="8153400" y="5943600"/>
            <a:ext cx="942975" cy="865417"/>
          </a:xfrm>
          <a:prstGeom prst="rect">
            <a:avLst/>
          </a:prstGeom>
        </p:spPr>
      </p:pic>
      <p:sp>
        <p:nvSpPr>
          <p:cNvPr id="7" name="Rounded Rectangle 6"/>
          <p:cNvSpPr/>
          <p:nvPr/>
        </p:nvSpPr>
        <p:spPr>
          <a:xfrm>
            <a:off x="228600" y="76200"/>
            <a:ext cx="8763000" cy="533400"/>
          </a:xfrm>
          <a:prstGeom prst="roundRect">
            <a:avLst/>
          </a:prstGeom>
          <a:gradFill>
            <a:gsLst>
              <a:gs pos="0">
                <a:srgbClr val="0A5AD0"/>
              </a:gs>
              <a:gs pos="39999">
                <a:srgbClr val="85C2FF"/>
              </a:gs>
              <a:gs pos="70000">
                <a:srgbClr val="C4D6EB"/>
              </a:gs>
              <a:gs pos="100000">
                <a:srgbClr val="FFEBFA"/>
              </a:gs>
            </a:gsLst>
            <a:lin ang="8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11480" algn="ctr">
              <a:lnSpc>
                <a:spcPct val="90000"/>
              </a:lnSpc>
              <a:spcBef>
                <a:spcPts val="580"/>
              </a:spcBef>
              <a:buClr>
                <a:schemeClr val="tx1">
                  <a:shade val="95000"/>
                </a:schemeClr>
              </a:buClr>
              <a:defRPr/>
            </a:pPr>
            <a:r>
              <a:rPr lang="en-US" sz="3200" b="1" dirty="0" smtClean="0">
                <a:solidFill>
                  <a:schemeClr val="tx2">
                    <a:lumMod val="50000"/>
                  </a:schemeClr>
                </a:solidFill>
              </a:rPr>
              <a:t>Architecture of Public Address System</a:t>
            </a:r>
          </a:p>
        </p:txBody>
      </p:sp>
      <p:pic>
        <p:nvPicPr>
          <p:cNvPr id="60418" name="Picture 2" descr="D:\Maria\ELV Systems\ELV Systems\Public-address-ssys\PA1.png"/>
          <p:cNvPicPr>
            <a:picLocks noChangeAspect="1" noChangeArrowheads="1"/>
          </p:cNvPicPr>
          <p:nvPr/>
        </p:nvPicPr>
        <p:blipFill>
          <a:blip r:embed="rId3"/>
          <a:srcRect/>
          <a:stretch>
            <a:fillRect/>
          </a:stretch>
        </p:blipFill>
        <p:spPr bwMode="auto">
          <a:xfrm>
            <a:off x="150813" y="1171575"/>
            <a:ext cx="8840787" cy="4514850"/>
          </a:xfrm>
          <a:prstGeom prst="rect">
            <a:avLst/>
          </a:prstGeom>
          <a:noFill/>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www.birlamedisoft.com</a:t>
            </a:r>
            <a:endParaRPr lang="en-US" sz="1600" b="1" dirty="0"/>
          </a:p>
        </p:txBody>
      </p:sp>
      <p:pic>
        <p:nvPicPr>
          <p:cNvPr id="6" name="Picture 5" descr="BM-logo.png"/>
          <p:cNvPicPr>
            <a:picLocks noChangeAspect="1"/>
          </p:cNvPicPr>
          <p:nvPr/>
        </p:nvPicPr>
        <p:blipFill>
          <a:blip r:embed="rId2" cstate="print"/>
          <a:stretch>
            <a:fillRect/>
          </a:stretch>
        </p:blipFill>
        <p:spPr>
          <a:xfrm>
            <a:off x="8153400" y="5943600"/>
            <a:ext cx="942975" cy="865417"/>
          </a:xfrm>
          <a:prstGeom prst="rect">
            <a:avLst/>
          </a:prstGeom>
        </p:spPr>
      </p:pic>
      <p:sp>
        <p:nvSpPr>
          <p:cNvPr id="7" name="Rounded Rectangle 6"/>
          <p:cNvSpPr/>
          <p:nvPr/>
        </p:nvSpPr>
        <p:spPr>
          <a:xfrm>
            <a:off x="228600" y="76200"/>
            <a:ext cx="8763000" cy="533400"/>
          </a:xfrm>
          <a:prstGeom prst="roundRect">
            <a:avLst/>
          </a:prstGeom>
          <a:gradFill>
            <a:gsLst>
              <a:gs pos="0">
                <a:srgbClr val="0A5AD0"/>
              </a:gs>
              <a:gs pos="39999">
                <a:srgbClr val="85C2FF"/>
              </a:gs>
              <a:gs pos="70000">
                <a:srgbClr val="C4D6EB"/>
              </a:gs>
              <a:gs pos="100000">
                <a:srgbClr val="FFEBFA"/>
              </a:gs>
            </a:gsLst>
            <a:lin ang="8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11480" algn="ctr">
              <a:lnSpc>
                <a:spcPct val="90000"/>
              </a:lnSpc>
              <a:spcBef>
                <a:spcPts val="580"/>
              </a:spcBef>
              <a:buClr>
                <a:schemeClr val="tx1">
                  <a:shade val="95000"/>
                </a:schemeClr>
              </a:buClr>
              <a:defRPr/>
            </a:pPr>
            <a:r>
              <a:rPr lang="en-US" sz="3200" b="1" dirty="0" smtClean="0">
                <a:solidFill>
                  <a:schemeClr val="tx2">
                    <a:lumMod val="50000"/>
                  </a:schemeClr>
                </a:solidFill>
              </a:rPr>
              <a:t>Benefits of Public Address System</a:t>
            </a:r>
          </a:p>
        </p:txBody>
      </p:sp>
      <p:sp>
        <p:nvSpPr>
          <p:cNvPr id="8" name="Rounded Rectangle 7"/>
          <p:cNvSpPr/>
          <p:nvPr/>
        </p:nvSpPr>
        <p:spPr>
          <a:xfrm>
            <a:off x="304800" y="762000"/>
            <a:ext cx="8534400" cy="4419600"/>
          </a:xfrm>
          <a:prstGeom prst="roundRect">
            <a:avLst>
              <a:gd name="adj" fmla="val 4574"/>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itchFamily="34" charset="0"/>
              <a:buChar char="•"/>
              <a:defRPr/>
            </a:pPr>
            <a:r>
              <a:rPr lang="en-US" sz="1600" dirty="0" smtClean="0">
                <a:solidFill>
                  <a:schemeClr val="tx2"/>
                </a:solidFill>
              </a:rPr>
              <a:t>  Reduced and easy maintenance </a:t>
            </a:r>
          </a:p>
          <a:p>
            <a:pPr>
              <a:buFont typeface="Arial" pitchFamily="34" charset="0"/>
              <a:buChar char="•"/>
              <a:defRPr/>
            </a:pPr>
            <a:r>
              <a:rPr lang="en-US" sz="1600" dirty="0" smtClean="0">
                <a:solidFill>
                  <a:schemeClr val="tx2"/>
                </a:solidFill>
              </a:rPr>
              <a:t>  Simple, reduced and economical field cabling </a:t>
            </a:r>
          </a:p>
          <a:p>
            <a:pPr>
              <a:buFont typeface="Arial" pitchFamily="34" charset="0"/>
              <a:buChar char="•"/>
              <a:defRPr/>
            </a:pPr>
            <a:r>
              <a:rPr lang="en-US" sz="1600" dirty="0" smtClean="0">
                <a:solidFill>
                  <a:schemeClr val="tx2"/>
                </a:solidFill>
              </a:rPr>
              <a:t>  Trouble free system </a:t>
            </a:r>
          </a:p>
          <a:p>
            <a:pPr>
              <a:buFont typeface="Arial" pitchFamily="34" charset="0"/>
              <a:buChar char="•"/>
              <a:defRPr/>
            </a:pPr>
            <a:r>
              <a:rPr lang="en-US" sz="1600" dirty="0" smtClean="0">
                <a:solidFill>
                  <a:schemeClr val="tx2"/>
                </a:solidFill>
              </a:rPr>
              <a:t>  Flexibility to connect the loudspeakers at longer distance. </a:t>
            </a:r>
          </a:p>
          <a:p>
            <a:pPr>
              <a:buFont typeface="Arial" pitchFamily="34" charset="0"/>
              <a:buChar char="•"/>
              <a:defRPr/>
            </a:pPr>
            <a:r>
              <a:rPr lang="en-US" sz="1600" dirty="0" smtClean="0">
                <a:solidFill>
                  <a:schemeClr val="tx2"/>
                </a:solidFill>
              </a:rPr>
              <a:t>  Modular architecture </a:t>
            </a:r>
          </a:p>
          <a:p>
            <a:pPr>
              <a:buFont typeface="Arial" pitchFamily="34" charset="0"/>
              <a:buChar char="•"/>
              <a:defRPr/>
            </a:pPr>
            <a:r>
              <a:rPr lang="en-US" sz="1600" dirty="0" smtClean="0">
                <a:solidFill>
                  <a:schemeClr val="tx2"/>
                </a:solidFill>
              </a:rPr>
              <a:t>  Flexibility to build the system for the present need with enough provision for future expansion. </a:t>
            </a:r>
          </a:p>
          <a:p>
            <a:pPr>
              <a:buFont typeface="Arial" pitchFamily="34" charset="0"/>
              <a:buChar char="•"/>
              <a:defRPr/>
            </a:pPr>
            <a:r>
              <a:rPr lang="en-US" sz="1600" dirty="0" smtClean="0">
                <a:solidFill>
                  <a:schemeClr val="tx2"/>
                </a:solidFill>
              </a:rPr>
              <a:t>  Connectivity of P.A. system with the EPABX System </a:t>
            </a:r>
          </a:p>
          <a:p>
            <a:pPr>
              <a:buFont typeface="Arial" pitchFamily="34" charset="0"/>
              <a:buChar char="•"/>
              <a:defRPr/>
            </a:pPr>
            <a:r>
              <a:rPr lang="en-US" sz="1600" dirty="0" smtClean="0">
                <a:solidFill>
                  <a:schemeClr val="tx2"/>
                </a:solidFill>
              </a:rPr>
              <a:t>  Monitoring the healthiness of all associated equipment in the PA System </a:t>
            </a:r>
          </a:p>
          <a:p>
            <a:pPr>
              <a:buFont typeface="Arial" pitchFamily="34" charset="0"/>
              <a:buChar char="•"/>
              <a:defRPr/>
            </a:pPr>
            <a:r>
              <a:rPr lang="en-US" sz="1600" dirty="0" smtClean="0">
                <a:solidFill>
                  <a:schemeClr val="tx2"/>
                </a:solidFill>
              </a:rPr>
              <a:t>  Call attention chime tone prior to all announcements </a:t>
            </a:r>
          </a:p>
          <a:p>
            <a:pPr>
              <a:buFont typeface="Arial" pitchFamily="34" charset="0"/>
              <a:buChar char="•"/>
              <a:defRPr/>
            </a:pPr>
            <a:r>
              <a:rPr lang="en-US" sz="1600" dirty="0" smtClean="0">
                <a:solidFill>
                  <a:schemeClr val="tx2"/>
                </a:solidFill>
              </a:rPr>
              <a:t>  Facility of connecting emergency siren over the paging channel </a:t>
            </a:r>
          </a:p>
          <a:p>
            <a:pPr>
              <a:buFont typeface="Arial" pitchFamily="34" charset="0"/>
              <a:buChar char="•"/>
              <a:defRPr/>
            </a:pPr>
            <a:r>
              <a:rPr lang="en-US" sz="1600" dirty="0" smtClean="0">
                <a:solidFill>
                  <a:schemeClr val="tx2"/>
                </a:solidFill>
              </a:rPr>
              <a:t>  No use of AC Power source in the field </a:t>
            </a:r>
          </a:p>
          <a:p>
            <a:pPr>
              <a:buFont typeface="Arial" pitchFamily="34" charset="0"/>
              <a:buChar char="•"/>
              <a:defRPr/>
            </a:pPr>
            <a:r>
              <a:rPr lang="en-US" sz="1600" dirty="0" smtClean="0">
                <a:solidFill>
                  <a:schemeClr val="tx2"/>
                </a:solidFill>
              </a:rPr>
              <a:t>  Highest priority for control desk paging </a:t>
            </a:r>
          </a:p>
          <a:p>
            <a:pPr>
              <a:buFont typeface="Arial" pitchFamily="34" charset="0"/>
              <a:buChar char="•"/>
              <a:defRPr/>
            </a:pPr>
            <a:r>
              <a:rPr lang="en-US" sz="1600" dirty="0" smtClean="0">
                <a:solidFill>
                  <a:schemeClr val="tx2"/>
                </a:solidFill>
              </a:rPr>
              <a:t>  Bass and Treble control to custom-tailor the frequency response, for poor acoustic or highly noisy environments </a:t>
            </a:r>
          </a:p>
          <a:p>
            <a:pPr>
              <a:buFont typeface="Arial" pitchFamily="34" charset="0"/>
              <a:buChar char="•"/>
              <a:defRPr/>
            </a:pPr>
            <a:r>
              <a:rPr lang="en-US" sz="1600" dirty="0" smtClean="0">
                <a:solidFill>
                  <a:schemeClr val="tx2"/>
                </a:solidFill>
              </a:rPr>
              <a:t>  LED Bar graph in dB scale to read the relative power </a:t>
            </a:r>
          </a:p>
          <a:p>
            <a:pPr>
              <a:buFont typeface="Arial" pitchFamily="34" charset="0"/>
              <a:buChar char="•"/>
              <a:defRPr/>
            </a:pPr>
            <a:r>
              <a:rPr lang="en-US" sz="1600" dirty="0" smtClean="0">
                <a:solidFill>
                  <a:schemeClr val="tx2"/>
                </a:solidFill>
              </a:rPr>
              <a:t>  Distribution of audio signal through buffered O/P</a:t>
            </a:r>
          </a:p>
        </p:txBody>
      </p:sp>
      <p:pic>
        <p:nvPicPr>
          <p:cNvPr id="61442" name="Picture 2" descr="http://media.soundonsound.com/sos/jun12/images/thumbs/ChoosingPA_01.jpg"/>
          <p:cNvPicPr>
            <a:picLocks noChangeAspect="1" noChangeArrowheads="1"/>
          </p:cNvPicPr>
          <p:nvPr/>
        </p:nvPicPr>
        <p:blipFill>
          <a:blip r:embed="rId3"/>
          <a:srcRect/>
          <a:stretch>
            <a:fillRect/>
          </a:stretch>
        </p:blipFill>
        <p:spPr bwMode="auto">
          <a:xfrm>
            <a:off x="5638800" y="4571999"/>
            <a:ext cx="2286000" cy="1840231"/>
          </a:xfrm>
          <a:prstGeom prst="rect">
            <a:avLst/>
          </a:prstGeom>
          <a:noFill/>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www.birlamedisoft.com</a:t>
            </a:r>
            <a:endParaRPr lang="en-US" sz="1600" b="1" dirty="0"/>
          </a:p>
        </p:txBody>
      </p:sp>
      <p:pic>
        <p:nvPicPr>
          <p:cNvPr id="6" name="Picture 5" descr="BM-logo.png"/>
          <p:cNvPicPr>
            <a:picLocks noChangeAspect="1"/>
          </p:cNvPicPr>
          <p:nvPr/>
        </p:nvPicPr>
        <p:blipFill>
          <a:blip r:embed="rId2" cstate="print"/>
          <a:stretch>
            <a:fillRect/>
          </a:stretch>
        </p:blipFill>
        <p:spPr>
          <a:xfrm>
            <a:off x="8153400" y="5943600"/>
            <a:ext cx="942975" cy="865417"/>
          </a:xfrm>
          <a:prstGeom prst="rect">
            <a:avLst/>
          </a:prstGeom>
        </p:spPr>
      </p:pic>
      <p:sp>
        <p:nvSpPr>
          <p:cNvPr id="8" name="Rounded Rectangle 7"/>
          <p:cNvSpPr/>
          <p:nvPr/>
        </p:nvSpPr>
        <p:spPr>
          <a:xfrm>
            <a:off x="381000" y="4800600"/>
            <a:ext cx="8458200" cy="762000"/>
          </a:xfrm>
          <a:prstGeom prst="roundRect">
            <a:avLst/>
          </a:prstGeom>
          <a:gradFill>
            <a:gsLst>
              <a:gs pos="0">
                <a:srgbClr val="5E9EFF"/>
              </a:gs>
              <a:gs pos="39999">
                <a:srgbClr val="85C2FF"/>
              </a:gs>
              <a:gs pos="70000">
                <a:srgbClr val="C4D6EB"/>
              </a:gs>
              <a:gs pos="100000">
                <a:srgbClr val="FFEBFA"/>
              </a:gs>
            </a:gsLst>
            <a:lin ang="8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tx2">
                    <a:lumMod val="50000"/>
                  </a:schemeClr>
                </a:solidFill>
              </a:rPr>
              <a:t>Integrated Building Management System</a:t>
            </a:r>
            <a:endParaRPr lang="en-US" sz="3600" dirty="0">
              <a:solidFill>
                <a:schemeClr val="tx2">
                  <a:lumMod val="50000"/>
                </a:schemeClr>
              </a:solidFill>
            </a:endParaRPr>
          </a:p>
        </p:txBody>
      </p:sp>
      <p:pic>
        <p:nvPicPr>
          <p:cNvPr id="7172" name="Picture 4" descr="D:\Maria\ELV Systems\ELV Systems\building-mgmt-system\Building3D.jpg"/>
          <p:cNvPicPr>
            <a:picLocks noChangeAspect="1" noChangeArrowheads="1"/>
          </p:cNvPicPr>
          <p:nvPr/>
        </p:nvPicPr>
        <p:blipFill>
          <a:blip r:embed="rId3"/>
          <a:srcRect/>
          <a:stretch>
            <a:fillRect/>
          </a:stretch>
        </p:blipFill>
        <p:spPr bwMode="auto">
          <a:xfrm>
            <a:off x="2135300" y="200025"/>
            <a:ext cx="4494100" cy="4448175"/>
          </a:xfrm>
          <a:prstGeom prst="rect">
            <a:avLst/>
          </a:prstGeom>
          <a:noFill/>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www.birlamedisoft.com</a:t>
            </a:r>
            <a:endParaRPr lang="en-US" sz="1600" b="1" dirty="0"/>
          </a:p>
        </p:txBody>
      </p:sp>
      <p:pic>
        <p:nvPicPr>
          <p:cNvPr id="6" name="Picture 5" descr="BM-logo.png"/>
          <p:cNvPicPr>
            <a:picLocks noChangeAspect="1"/>
          </p:cNvPicPr>
          <p:nvPr/>
        </p:nvPicPr>
        <p:blipFill>
          <a:blip r:embed="rId2" cstate="print"/>
          <a:stretch>
            <a:fillRect/>
          </a:stretch>
        </p:blipFill>
        <p:spPr>
          <a:xfrm>
            <a:off x="8153400" y="5943600"/>
            <a:ext cx="942975" cy="865417"/>
          </a:xfrm>
          <a:prstGeom prst="rect">
            <a:avLst/>
          </a:prstGeom>
        </p:spPr>
      </p:pic>
      <p:sp>
        <p:nvSpPr>
          <p:cNvPr id="7" name="Rounded Rectangle 6"/>
          <p:cNvSpPr/>
          <p:nvPr/>
        </p:nvSpPr>
        <p:spPr>
          <a:xfrm>
            <a:off x="228600" y="76200"/>
            <a:ext cx="8763000" cy="533400"/>
          </a:xfrm>
          <a:prstGeom prst="roundRect">
            <a:avLst/>
          </a:prstGeom>
          <a:gradFill>
            <a:gsLst>
              <a:gs pos="0">
                <a:srgbClr val="0A5AD0"/>
              </a:gs>
              <a:gs pos="39999">
                <a:srgbClr val="85C2FF"/>
              </a:gs>
              <a:gs pos="70000">
                <a:srgbClr val="C4D6EB"/>
              </a:gs>
              <a:gs pos="100000">
                <a:srgbClr val="FFEBFA"/>
              </a:gs>
            </a:gsLst>
            <a:lin ang="8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11480" algn="ctr">
              <a:lnSpc>
                <a:spcPct val="90000"/>
              </a:lnSpc>
              <a:spcBef>
                <a:spcPts val="580"/>
              </a:spcBef>
              <a:buClr>
                <a:schemeClr val="tx1">
                  <a:shade val="95000"/>
                </a:schemeClr>
              </a:buClr>
              <a:defRPr/>
            </a:pPr>
            <a:r>
              <a:rPr lang="en-US" sz="3200" b="1" dirty="0" smtClean="0">
                <a:solidFill>
                  <a:schemeClr val="tx2">
                    <a:lumMod val="50000"/>
                  </a:schemeClr>
                </a:solidFill>
              </a:rPr>
              <a:t>Integrated Building Management System</a:t>
            </a:r>
          </a:p>
        </p:txBody>
      </p:sp>
      <p:sp>
        <p:nvSpPr>
          <p:cNvPr id="8" name="Rounded Rectangle 7"/>
          <p:cNvSpPr/>
          <p:nvPr/>
        </p:nvSpPr>
        <p:spPr>
          <a:xfrm>
            <a:off x="304800" y="762000"/>
            <a:ext cx="8534400" cy="1828800"/>
          </a:xfrm>
          <a:prstGeom prst="roundRect">
            <a:avLst>
              <a:gd name="adj" fmla="val 4574"/>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600" dirty="0" smtClean="0">
                <a:solidFill>
                  <a:schemeClr val="tx2"/>
                </a:solidFill>
              </a:rPr>
              <a:t>All Buildings have some form of mechanical and electrical services in order to provide the facilities necessary for maintaining a comfortable working environment. These services have to be controlled by some means to ensure comfort conditions. Basic controls take the form of manual switching, time clocks or temperature switches. Here if </a:t>
            </a:r>
            <a:r>
              <a:rPr lang="en-US" sz="1600" b="1" dirty="0" smtClean="0">
                <a:solidFill>
                  <a:schemeClr val="tx2"/>
                </a:solidFill>
              </a:rPr>
              <a:t>Integrated Building Management System </a:t>
            </a:r>
            <a:r>
              <a:rPr lang="en-US" sz="1600" dirty="0" smtClean="0">
                <a:solidFill>
                  <a:schemeClr val="tx2"/>
                </a:solidFill>
              </a:rPr>
              <a:t>(BMS), is introduced, we are able to get a comfortable working environment in an efficient way. </a:t>
            </a:r>
          </a:p>
          <a:p>
            <a:pPr indent="-231775">
              <a:lnSpc>
                <a:spcPct val="80000"/>
              </a:lnSpc>
              <a:buFont typeface="Arial" pitchFamily="34" charset="0"/>
              <a:buChar char="•"/>
              <a:defRPr/>
            </a:pPr>
            <a:endParaRPr lang="en-US" sz="1600" dirty="0" smtClean="0">
              <a:solidFill>
                <a:schemeClr val="tx2"/>
              </a:solidFill>
            </a:endParaRPr>
          </a:p>
        </p:txBody>
      </p:sp>
      <p:pic>
        <p:nvPicPr>
          <p:cNvPr id="9" name="Picture 2" descr="http://cn1.kaboodle.com/hi/img/2/0/0/162/7/AAAAAqSvRr8AAAAAAWJxsw.jpg?v=1224237773000"/>
          <p:cNvPicPr>
            <a:picLocks noChangeAspect="1" noChangeArrowheads="1"/>
          </p:cNvPicPr>
          <p:nvPr/>
        </p:nvPicPr>
        <p:blipFill>
          <a:blip r:embed="rId3"/>
          <a:srcRect/>
          <a:stretch>
            <a:fillRect/>
          </a:stretch>
        </p:blipFill>
        <p:spPr bwMode="auto">
          <a:xfrm>
            <a:off x="2077630" y="2743200"/>
            <a:ext cx="4551770" cy="3429000"/>
          </a:xfrm>
          <a:prstGeom prst="rect">
            <a:avLst/>
          </a:prstGeom>
          <a:noFill/>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www.birlamedisoft.com</a:t>
            </a:r>
            <a:endParaRPr lang="en-US" sz="1600" b="1" dirty="0"/>
          </a:p>
        </p:txBody>
      </p:sp>
      <p:pic>
        <p:nvPicPr>
          <p:cNvPr id="6" name="Picture 5" descr="BM-logo.png"/>
          <p:cNvPicPr>
            <a:picLocks noChangeAspect="1"/>
          </p:cNvPicPr>
          <p:nvPr/>
        </p:nvPicPr>
        <p:blipFill>
          <a:blip r:embed="rId2" cstate="print"/>
          <a:stretch>
            <a:fillRect/>
          </a:stretch>
        </p:blipFill>
        <p:spPr>
          <a:xfrm>
            <a:off x="8153400" y="5943600"/>
            <a:ext cx="942975" cy="865417"/>
          </a:xfrm>
          <a:prstGeom prst="rect">
            <a:avLst/>
          </a:prstGeom>
        </p:spPr>
      </p:pic>
      <p:sp>
        <p:nvSpPr>
          <p:cNvPr id="7" name="Rounded Rectangle 6"/>
          <p:cNvSpPr/>
          <p:nvPr/>
        </p:nvSpPr>
        <p:spPr>
          <a:xfrm>
            <a:off x="228600" y="76200"/>
            <a:ext cx="8763000" cy="533400"/>
          </a:xfrm>
          <a:prstGeom prst="roundRect">
            <a:avLst/>
          </a:prstGeom>
          <a:gradFill>
            <a:gsLst>
              <a:gs pos="0">
                <a:srgbClr val="0A5AD0"/>
              </a:gs>
              <a:gs pos="39999">
                <a:srgbClr val="85C2FF"/>
              </a:gs>
              <a:gs pos="70000">
                <a:srgbClr val="C4D6EB"/>
              </a:gs>
              <a:gs pos="100000">
                <a:srgbClr val="FFEBFA"/>
              </a:gs>
            </a:gsLst>
            <a:lin ang="8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11480" algn="ctr">
              <a:lnSpc>
                <a:spcPct val="90000"/>
              </a:lnSpc>
              <a:spcBef>
                <a:spcPts val="580"/>
              </a:spcBef>
              <a:buClr>
                <a:schemeClr val="tx1">
                  <a:shade val="95000"/>
                </a:schemeClr>
              </a:buClr>
              <a:defRPr/>
            </a:pPr>
            <a:r>
              <a:rPr lang="en-US" sz="3200" b="1" dirty="0" smtClean="0">
                <a:solidFill>
                  <a:schemeClr val="tx2">
                    <a:lumMod val="50000"/>
                  </a:schemeClr>
                </a:solidFill>
              </a:rPr>
              <a:t>Features of Building Management System</a:t>
            </a:r>
          </a:p>
        </p:txBody>
      </p:sp>
      <p:sp>
        <p:nvSpPr>
          <p:cNvPr id="8" name="Rounded Rectangle 7"/>
          <p:cNvSpPr/>
          <p:nvPr/>
        </p:nvSpPr>
        <p:spPr>
          <a:xfrm>
            <a:off x="304800" y="762000"/>
            <a:ext cx="8534400" cy="2057400"/>
          </a:xfrm>
          <a:prstGeom prst="roundRect">
            <a:avLst>
              <a:gd name="adj" fmla="val 4574"/>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itchFamily="34" charset="0"/>
              <a:buChar char="•"/>
              <a:defRPr/>
            </a:pPr>
            <a:r>
              <a:rPr lang="en-US" sz="1600" dirty="0" smtClean="0">
                <a:solidFill>
                  <a:schemeClr val="tx2"/>
                </a:solidFill>
              </a:rPr>
              <a:t>  Central controlling facility </a:t>
            </a:r>
          </a:p>
          <a:p>
            <a:pPr>
              <a:buFont typeface="Arial" pitchFamily="34" charset="0"/>
              <a:buChar char="•"/>
              <a:defRPr/>
            </a:pPr>
            <a:r>
              <a:rPr lang="en-US" sz="1600" dirty="0" smtClean="0">
                <a:solidFill>
                  <a:schemeClr val="tx2"/>
                </a:solidFill>
              </a:rPr>
              <a:t>  Automate and take control of various operations </a:t>
            </a:r>
          </a:p>
          <a:p>
            <a:pPr>
              <a:buFont typeface="Arial" pitchFamily="34" charset="0"/>
              <a:buChar char="•"/>
              <a:defRPr/>
            </a:pPr>
            <a:r>
              <a:rPr lang="en-US" sz="1600" dirty="0" smtClean="0">
                <a:solidFill>
                  <a:schemeClr val="tx2"/>
                </a:solidFill>
              </a:rPr>
              <a:t>  Manage and Coordinate the various systems</a:t>
            </a:r>
          </a:p>
          <a:p>
            <a:pPr>
              <a:buFont typeface="Arial" pitchFamily="34" charset="0"/>
              <a:buChar char="•"/>
              <a:defRPr/>
            </a:pPr>
            <a:r>
              <a:rPr lang="en-US" sz="1600" dirty="0" smtClean="0">
                <a:solidFill>
                  <a:schemeClr val="tx2"/>
                </a:solidFill>
              </a:rPr>
              <a:t>  Provide a comfortable working environment in an efficient way. </a:t>
            </a:r>
          </a:p>
          <a:p>
            <a:pPr>
              <a:buFont typeface="Arial" pitchFamily="34" charset="0"/>
              <a:buChar char="•"/>
              <a:defRPr/>
            </a:pPr>
            <a:r>
              <a:rPr lang="en-US" sz="1600" dirty="0" smtClean="0">
                <a:solidFill>
                  <a:schemeClr val="tx2"/>
                </a:solidFill>
              </a:rPr>
              <a:t>  Its purpose is to control, monitor and optimize building services</a:t>
            </a:r>
          </a:p>
          <a:p>
            <a:pPr>
              <a:buFont typeface="Arial" pitchFamily="34" charset="0"/>
              <a:buChar char="•"/>
              <a:defRPr/>
            </a:pPr>
            <a:r>
              <a:rPr lang="en-US" sz="1600" dirty="0" smtClean="0">
                <a:solidFill>
                  <a:schemeClr val="tx2"/>
                </a:solidFill>
              </a:rPr>
              <a:t>  E.g., lighting; heating &amp; cooling; security ; audio-visual and entertainment systems; ventilation and climate control; time &amp; attendance control and reporting</a:t>
            </a:r>
          </a:p>
        </p:txBody>
      </p:sp>
      <p:pic>
        <p:nvPicPr>
          <p:cNvPr id="9" name="Picture 2" descr="D:\Maria\ELV Systems\ELV Systems\building-mgmt-system\ibms.jpg"/>
          <p:cNvPicPr>
            <a:picLocks noChangeAspect="1" noChangeArrowheads="1"/>
          </p:cNvPicPr>
          <p:nvPr/>
        </p:nvPicPr>
        <p:blipFill>
          <a:blip r:embed="rId3"/>
          <a:srcRect/>
          <a:stretch>
            <a:fillRect/>
          </a:stretch>
        </p:blipFill>
        <p:spPr bwMode="auto">
          <a:xfrm>
            <a:off x="3048000" y="2911040"/>
            <a:ext cx="3429000" cy="3081618"/>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www.birlamedisoft.com</a:t>
            </a:r>
            <a:endParaRPr lang="en-US" sz="1600" b="1" dirty="0"/>
          </a:p>
        </p:txBody>
      </p:sp>
      <p:pic>
        <p:nvPicPr>
          <p:cNvPr id="6" name="Picture 5" descr="BM-logo.png"/>
          <p:cNvPicPr>
            <a:picLocks noChangeAspect="1"/>
          </p:cNvPicPr>
          <p:nvPr/>
        </p:nvPicPr>
        <p:blipFill>
          <a:blip r:embed="rId2" cstate="print"/>
          <a:stretch>
            <a:fillRect/>
          </a:stretch>
        </p:blipFill>
        <p:spPr>
          <a:xfrm>
            <a:off x="8153400" y="5943600"/>
            <a:ext cx="942975" cy="865417"/>
          </a:xfrm>
          <a:prstGeom prst="rect">
            <a:avLst/>
          </a:prstGeom>
        </p:spPr>
      </p:pic>
      <p:sp>
        <p:nvSpPr>
          <p:cNvPr id="7" name="Rounded Rectangle 6"/>
          <p:cNvSpPr/>
          <p:nvPr/>
        </p:nvSpPr>
        <p:spPr>
          <a:xfrm>
            <a:off x="457200" y="762000"/>
            <a:ext cx="8153400" cy="4114800"/>
          </a:xfrm>
          <a:prstGeom prst="roundRect">
            <a:avLst>
              <a:gd name="adj" fmla="val 8559"/>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spcBef>
                <a:spcPct val="50000"/>
              </a:spcBef>
            </a:pPr>
            <a:r>
              <a:rPr lang="en-US" b="1" dirty="0" smtClean="0">
                <a:solidFill>
                  <a:schemeClr val="tx2">
                    <a:lumMod val="50000"/>
                  </a:schemeClr>
                </a:solidFill>
              </a:rPr>
              <a:t>Structured cabling </a:t>
            </a:r>
            <a:r>
              <a:rPr lang="en-US" dirty="0" smtClean="0">
                <a:solidFill>
                  <a:schemeClr val="tx2">
                    <a:lumMod val="50000"/>
                  </a:schemeClr>
                </a:solidFill>
              </a:rPr>
              <a:t>is a system that can support the combined use of voice and data within the same network using the same network cable. This cabling system is designed to be installed using a "flood wiring" approach.</a:t>
            </a:r>
          </a:p>
          <a:p>
            <a:pPr algn="just">
              <a:lnSpc>
                <a:spcPct val="125000"/>
              </a:lnSpc>
              <a:spcBef>
                <a:spcPct val="50000"/>
              </a:spcBef>
            </a:pPr>
            <a:r>
              <a:rPr lang="en-US" dirty="0" smtClean="0">
                <a:solidFill>
                  <a:schemeClr val="tx2">
                    <a:lumMod val="50000"/>
                  </a:schemeClr>
                </a:solidFill>
              </a:rPr>
              <a:t>The use of "</a:t>
            </a:r>
            <a:r>
              <a:rPr lang="en-US" b="1" dirty="0" smtClean="0">
                <a:solidFill>
                  <a:schemeClr val="tx2">
                    <a:lumMod val="50000"/>
                  </a:schemeClr>
                </a:solidFill>
              </a:rPr>
              <a:t>flood wiring</a:t>
            </a:r>
            <a:r>
              <a:rPr lang="en-US" dirty="0" smtClean="0">
                <a:solidFill>
                  <a:schemeClr val="tx2">
                    <a:lumMod val="50000"/>
                  </a:schemeClr>
                </a:solidFill>
              </a:rPr>
              <a:t>" should ensure that all possible locations of premises, (subject to the customer’s requirements) that can be occupied by a user is covered by the structured data cabling. If planned correctly "flood wiring" should prevent any further data cabling from being necessary when adding new users or relocating existing ones.</a:t>
            </a:r>
          </a:p>
          <a:p>
            <a:pPr algn="just">
              <a:lnSpc>
                <a:spcPct val="125000"/>
              </a:lnSpc>
              <a:spcBef>
                <a:spcPct val="50000"/>
              </a:spcBef>
            </a:pPr>
            <a:r>
              <a:rPr lang="en-US" dirty="0" smtClean="0">
                <a:solidFill>
                  <a:schemeClr val="tx2">
                    <a:lumMod val="50000"/>
                  </a:schemeClr>
                </a:solidFill>
              </a:rPr>
              <a:t>Because of this systems flexibility to support </a:t>
            </a:r>
            <a:r>
              <a:rPr lang="en-US" b="1" dirty="0" smtClean="0">
                <a:solidFill>
                  <a:schemeClr val="tx2">
                    <a:lumMod val="50000"/>
                  </a:schemeClr>
                </a:solidFill>
              </a:rPr>
              <a:t>voice and data </a:t>
            </a:r>
            <a:r>
              <a:rPr lang="en-US" dirty="0" smtClean="0">
                <a:solidFill>
                  <a:schemeClr val="tx2">
                    <a:lumMod val="50000"/>
                  </a:schemeClr>
                </a:solidFill>
              </a:rPr>
              <a:t>at whatever location, structured cabling will not only future proof your premises</a:t>
            </a:r>
          </a:p>
        </p:txBody>
      </p:sp>
      <p:sp>
        <p:nvSpPr>
          <p:cNvPr id="8" name="Rounded Rectangle 7"/>
          <p:cNvSpPr/>
          <p:nvPr/>
        </p:nvSpPr>
        <p:spPr>
          <a:xfrm>
            <a:off x="685800" y="76200"/>
            <a:ext cx="8001000" cy="533400"/>
          </a:xfrm>
          <a:prstGeom prst="roundRect">
            <a:avLst/>
          </a:prstGeom>
          <a:gradFill>
            <a:gsLst>
              <a:gs pos="0">
                <a:srgbClr val="0A5AD0"/>
              </a:gs>
              <a:gs pos="39999">
                <a:srgbClr val="85C2FF"/>
              </a:gs>
              <a:gs pos="70000">
                <a:srgbClr val="C4D6EB"/>
              </a:gs>
              <a:gs pos="100000">
                <a:srgbClr val="FFEBFA"/>
              </a:gs>
            </a:gsLst>
            <a:lin ang="8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en-US" sz="3200" b="1" dirty="0" smtClean="0">
                <a:solidFill>
                  <a:schemeClr val="tx2">
                    <a:lumMod val="75000"/>
                  </a:schemeClr>
                </a:solidFill>
              </a:rPr>
              <a:t>Structured Cabling System Description</a:t>
            </a:r>
          </a:p>
        </p:txBody>
      </p:sp>
      <p:pic>
        <p:nvPicPr>
          <p:cNvPr id="9" name="Picture 3" descr="D:\Maria\ELV Systems\ELV Systems\elv-images\543791_122542724579801_277338959_n.jpg"/>
          <p:cNvPicPr>
            <a:picLocks noChangeAspect="1" noChangeArrowheads="1"/>
          </p:cNvPicPr>
          <p:nvPr/>
        </p:nvPicPr>
        <p:blipFill>
          <a:blip r:embed="rId3"/>
          <a:srcRect/>
          <a:stretch>
            <a:fillRect/>
          </a:stretch>
        </p:blipFill>
        <p:spPr bwMode="auto">
          <a:xfrm>
            <a:off x="1790700" y="4953000"/>
            <a:ext cx="5143500" cy="1485900"/>
          </a:xfrm>
          <a:prstGeom prst="rect">
            <a:avLst/>
          </a:prstGeom>
          <a:noFill/>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www.birlamedisoft.com</a:t>
            </a:r>
            <a:endParaRPr lang="en-US" sz="1600" b="1" dirty="0"/>
          </a:p>
        </p:txBody>
      </p:sp>
      <p:pic>
        <p:nvPicPr>
          <p:cNvPr id="6" name="Picture 5" descr="BM-logo.png"/>
          <p:cNvPicPr>
            <a:picLocks noChangeAspect="1"/>
          </p:cNvPicPr>
          <p:nvPr/>
        </p:nvPicPr>
        <p:blipFill>
          <a:blip r:embed="rId2" cstate="print"/>
          <a:stretch>
            <a:fillRect/>
          </a:stretch>
        </p:blipFill>
        <p:spPr>
          <a:xfrm>
            <a:off x="8153400" y="5943600"/>
            <a:ext cx="942975" cy="865417"/>
          </a:xfrm>
          <a:prstGeom prst="rect">
            <a:avLst/>
          </a:prstGeom>
        </p:spPr>
      </p:pic>
      <p:sp>
        <p:nvSpPr>
          <p:cNvPr id="7" name="Rounded Rectangle 6"/>
          <p:cNvSpPr/>
          <p:nvPr/>
        </p:nvSpPr>
        <p:spPr>
          <a:xfrm>
            <a:off x="228600" y="76200"/>
            <a:ext cx="8763000" cy="914400"/>
          </a:xfrm>
          <a:prstGeom prst="roundRect">
            <a:avLst/>
          </a:prstGeom>
          <a:gradFill>
            <a:gsLst>
              <a:gs pos="0">
                <a:srgbClr val="0A5AD0"/>
              </a:gs>
              <a:gs pos="39999">
                <a:srgbClr val="85C2FF"/>
              </a:gs>
              <a:gs pos="70000">
                <a:srgbClr val="C4D6EB"/>
              </a:gs>
              <a:gs pos="100000">
                <a:srgbClr val="FFEBFA"/>
              </a:gs>
            </a:gsLst>
            <a:lin ang="8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11480" algn="ctr">
              <a:lnSpc>
                <a:spcPct val="90000"/>
              </a:lnSpc>
              <a:spcBef>
                <a:spcPts val="580"/>
              </a:spcBef>
              <a:buClr>
                <a:schemeClr val="tx1">
                  <a:shade val="95000"/>
                </a:schemeClr>
              </a:buClr>
              <a:defRPr/>
            </a:pPr>
            <a:r>
              <a:rPr lang="en-US" sz="3200" b="1" dirty="0" smtClean="0">
                <a:solidFill>
                  <a:schemeClr val="tx2">
                    <a:lumMod val="50000"/>
                  </a:schemeClr>
                </a:solidFill>
              </a:rPr>
              <a:t>Modules integrated into Building Management System</a:t>
            </a:r>
          </a:p>
        </p:txBody>
      </p:sp>
      <p:pic>
        <p:nvPicPr>
          <p:cNvPr id="71682" name="Picture 2" descr="D:\Maria\ELV Systems\ELV Systems\building-mgmt-system\Fig04.jpg"/>
          <p:cNvPicPr>
            <a:picLocks noChangeAspect="1" noChangeArrowheads="1"/>
          </p:cNvPicPr>
          <p:nvPr/>
        </p:nvPicPr>
        <p:blipFill>
          <a:blip r:embed="rId3"/>
          <a:srcRect/>
          <a:stretch>
            <a:fillRect/>
          </a:stretch>
        </p:blipFill>
        <p:spPr bwMode="auto">
          <a:xfrm>
            <a:off x="819150" y="1162050"/>
            <a:ext cx="7505700" cy="4857750"/>
          </a:xfrm>
          <a:prstGeom prst="rect">
            <a:avLst/>
          </a:prstGeom>
          <a:noFill/>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www.birlamedisoft.com</a:t>
            </a:r>
            <a:endParaRPr lang="en-US" sz="1600" b="1" dirty="0"/>
          </a:p>
        </p:txBody>
      </p:sp>
      <p:pic>
        <p:nvPicPr>
          <p:cNvPr id="6" name="Picture 5" descr="BM-logo.png"/>
          <p:cNvPicPr>
            <a:picLocks noChangeAspect="1"/>
          </p:cNvPicPr>
          <p:nvPr/>
        </p:nvPicPr>
        <p:blipFill>
          <a:blip r:embed="rId2" cstate="print"/>
          <a:stretch>
            <a:fillRect/>
          </a:stretch>
        </p:blipFill>
        <p:spPr>
          <a:xfrm>
            <a:off x="8153400" y="5943600"/>
            <a:ext cx="942975" cy="865417"/>
          </a:xfrm>
          <a:prstGeom prst="rect">
            <a:avLst/>
          </a:prstGeom>
        </p:spPr>
      </p:pic>
      <p:sp>
        <p:nvSpPr>
          <p:cNvPr id="7" name="Rounded Rectangle 6"/>
          <p:cNvSpPr/>
          <p:nvPr/>
        </p:nvSpPr>
        <p:spPr>
          <a:xfrm>
            <a:off x="228600" y="76200"/>
            <a:ext cx="8763000" cy="533400"/>
          </a:xfrm>
          <a:prstGeom prst="roundRect">
            <a:avLst/>
          </a:prstGeom>
          <a:gradFill>
            <a:gsLst>
              <a:gs pos="0">
                <a:srgbClr val="0A5AD0"/>
              </a:gs>
              <a:gs pos="39999">
                <a:srgbClr val="85C2FF"/>
              </a:gs>
              <a:gs pos="70000">
                <a:srgbClr val="C4D6EB"/>
              </a:gs>
              <a:gs pos="100000">
                <a:srgbClr val="FFEBFA"/>
              </a:gs>
            </a:gsLst>
            <a:lin ang="8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11480" algn="ctr">
              <a:lnSpc>
                <a:spcPct val="90000"/>
              </a:lnSpc>
              <a:spcBef>
                <a:spcPts val="580"/>
              </a:spcBef>
              <a:buClr>
                <a:schemeClr val="tx1">
                  <a:shade val="95000"/>
                </a:schemeClr>
              </a:buClr>
              <a:defRPr/>
            </a:pPr>
            <a:r>
              <a:rPr lang="en-US" sz="3200" b="1" dirty="0" smtClean="0">
                <a:solidFill>
                  <a:schemeClr val="tx2">
                    <a:lumMod val="50000"/>
                  </a:schemeClr>
                </a:solidFill>
              </a:rPr>
              <a:t>Architecture of Building Management System</a:t>
            </a:r>
          </a:p>
        </p:txBody>
      </p:sp>
      <p:pic>
        <p:nvPicPr>
          <p:cNvPr id="65538" name="Picture 2" descr="D:\Maria\ELV Systems\ELV Systems\building-mgmt-system\Building-management-system.jpg"/>
          <p:cNvPicPr>
            <a:picLocks noChangeAspect="1" noChangeArrowheads="1"/>
          </p:cNvPicPr>
          <p:nvPr/>
        </p:nvPicPr>
        <p:blipFill>
          <a:blip r:embed="rId3"/>
          <a:srcRect/>
          <a:stretch>
            <a:fillRect/>
          </a:stretch>
        </p:blipFill>
        <p:spPr bwMode="auto">
          <a:xfrm>
            <a:off x="1676400" y="761999"/>
            <a:ext cx="5891290" cy="5676503"/>
          </a:xfrm>
          <a:prstGeom prst="rect">
            <a:avLst/>
          </a:prstGeom>
          <a:noFill/>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www.birlamedisoft.com</a:t>
            </a:r>
            <a:endParaRPr lang="en-US" sz="1600" b="1" dirty="0"/>
          </a:p>
        </p:txBody>
      </p:sp>
      <p:pic>
        <p:nvPicPr>
          <p:cNvPr id="6" name="Picture 5" descr="BM-logo.png"/>
          <p:cNvPicPr>
            <a:picLocks noChangeAspect="1"/>
          </p:cNvPicPr>
          <p:nvPr/>
        </p:nvPicPr>
        <p:blipFill>
          <a:blip r:embed="rId2" cstate="print"/>
          <a:stretch>
            <a:fillRect/>
          </a:stretch>
        </p:blipFill>
        <p:spPr>
          <a:xfrm>
            <a:off x="8153400" y="5943600"/>
            <a:ext cx="942975" cy="865417"/>
          </a:xfrm>
          <a:prstGeom prst="rect">
            <a:avLst/>
          </a:prstGeom>
        </p:spPr>
      </p:pic>
      <p:sp>
        <p:nvSpPr>
          <p:cNvPr id="7" name="Rounded Rectangle 6"/>
          <p:cNvSpPr/>
          <p:nvPr/>
        </p:nvSpPr>
        <p:spPr>
          <a:xfrm>
            <a:off x="228600" y="76200"/>
            <a:ext cx="8763000" cy="533400"/>
          </a:xfrm>
          <a:prstGeom prst="roundRect">
            <a:avLst/>
          </a:prstGeom>
          <a:gradFill>
            <a:gsLst>
              <a:gs pos="0">
                <a:srgbClr val="0A5AD0"/>
              </a:gs>
              <a:gs pos="39999">
                <a:srgbClr val="85C2FF"/>
              </a:gs>
              <a:gs pos="70000">
                <a:srgbClr val="C4D6EB"/>
              </a:gs>
              <a:gs pos="100000">
                <a:srgbClr val="FFEBFA"/>
              </a:gs>
            </a:gsLst>
            <a:lin ang="8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11480" algn="ctr">
              <a:lnSpc>
                <a:spcPct val="90000"/>
              </a:lnSpc>
              <a:spcBef>
                <a:spcPts val="580"/>
              </a:spcBef>
              <a:buClr>
                <a:schemeClr val="tx1">
                  <a:shade val="95000"/>
                </a:schemeClr>
              </a:buClr>
              <a:defRPr/>
            </a:pPr>
            <a:r>
              <a:rPr lang="en-US" sz="3200" b="1" dirty="0" smtClean="0">
                <a:solidFill>
                  <a:schemeClr val="tx2">
                    <a:lumMod val="50000"/>
                  </a:schemeClr>
                </a:solidFill>
              </a:rPr>
              <a:t>Building Management System - Connectivity </a:t>
            </a:r>
          </a:p>
        </p:txBody>
      </p:sp>
      <p:pic>
        <p:nvPicPr>
          <p:cNvPr id="8" name="Picture 3" descr="D:\Maria\ELV Systems\ELV Systems\building-mgmt-system\greenbuildingdesignvancouver_bms.jpg"/>
          <p:cNvPicPr>
            <a:picLocks noChangeAspect="1" noChangeArrowheads="1"/>
          </p:cNvPicPr>
          <p:nvPr/>
        </p:nvPicPr>
        <p:blipFill>
          <a:blip r:embed="rId3"/>
          <a:srcRect/>
          <a:stretch>
            <a:fillRect/>
          </a:stretch>
        </p:blipFill>
        <p:spPr bwMode="auto">
          <a:xfrm>
            <a:off x="1600199" y="1066800"/>
            <a:ext cx="6051985" cy="5029200"/>
          </a:xfrm>
          <a:prstGeom prst="rect">
            <a:avLst/>
          </a:prstGeom>
          <a:noFill/>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www.birlamedisoft.com</a:t>
            </a:r>
            <a:endParaRPr lang="en-US" sz="1600" b="1" dirty="0"/>
          </a:p>
        </p:txBody>
      </p:sp>
      <p:pic>
        <p:nvPicPr>
          <p:cNvPr id="6" name="Picture 5" descr="BM-logo.png"/>
          <p:cNvPicPr>
            <a:picLocks noChangeAspect="1"/>
          </p:cNvPicPr>
          <p:nvPr/>
        </p:nvPicPr>
        <p:blipFill>
          <a:blip r:embed="rId2" cstate="print"/>
          <a:stretch>
            <a:fillRect/>
          </a:stretch>
        </p:blipFill>
        <p:spPr>
          <a:xfrm>
            <a:off x="8153400" y="5943600"/>
            <a:ext cx="942975" cy="865417"/>
          </a:xfrm>
          <a:prstGeom prst="rect">
            <a:avLst/>
          </a:prstGeom>
        </p:spPr>
      </p:pic>
      <p:sp>
        <p:nvSpPr>
          <p:cNvPr id="7" name="Rounded Rectangle 6"/>
          <p:cNvSpPr/>
          <p:nvPr/>
        </p:nvSpPr>
        <p:spPr>
          <a:xfrm>
            <a:off x="228600" y="76200"/>
            <a:ext cx="8763000" cy="533400"/>
          </a:xfrm>
          <a:prstGeom prst="roundRect">
            <a:avLst/>
          </a:prstGeom>
          <a:gradFill>
            <a:gsLst>
              <a:gs pos="0">
                <a:srgbClr val="0A5AD0"/>
              </a:gs>
              <a:gs pos="39999">
                <a:srgbClr val="85C2FF"/>
              </a:gs>
              <a:gs pos="70000">
                <a:srgbClr val="C4D6EB"/>
              </a:gs>
              <a:gs pos="100000">
                <a:srgbClr val="FFEBFA"/>
              </a:gs>
            </a:gsLst>
            <a:lin ang="8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11480" algn="ctr">
              <a:lnSpc>
                <a:spcPct val="90000"/>
              </a:lnSpc>
              <a:spcBef>
                <a:spcPts val="580"/>
              </a:spcBef>
              <a:buClr>
                <a:schemeClr val="tx1">
                  <a:shade val="95000"/>
                </a:schemeClr>
              </a:buClr>
              <a:defRPr/>
            </a:pPr>
            <a:r>
              <a:rPr lang="en-US" sz="3200" b="1" dirty="0" smtClean="0">
                <a:solidFill>
                  <a:schemeClr val="tx2">
                    <a:lumMod val="50000"/>
                  </a:schemeClr>
                </a:solidFill>
              </a:rPr>
              <a:t>Configuration of Building Management System</a:t>
            </a:r>
          </a:p>
        </p:txBody>
      </p:sp>
      <p:pic>
        <p:nvPicPr>
          <p:cNvPr id="67586" name="Picture 2" descr="D:\Maria\ELV Systems\ELV Systems\building-mgmt-system\network_riser.jpg"/>
          <p:cNvPicPr>
            <a:picLocks noChangeAspect="1" noChangeArrowheads="1"/>
          </p:cNvPicPr>
          <p:nvPr/>
        </p:nvPicPr>
        <p:blipFill>
          <a:blip r:embed="rId3"/>
          <a:srcRect/>
          <a:stretch>
            <a:fillRect/>
          </a:stretch>
        </p:blipFill>
        <p:spPr bwMode="auto">
          <a:xfrm>
            <a:off x="1523999" y="819411"/>
            <a:ext cx="6524625" cy="5586152"/>
          </a:xfrm>
          <a:prstGeom prst="rect">
            <a:avLst/>
          </a:prstGeom>
          <a:noFill/>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www.birlamedisoft.com</a:t>
            </a:r>
            <a:endParaRPr lang="en-US" sz="1600" b="1" dirty="0"/>
          </a:p>
        </p:txBody>
      </p:sp>
      <p:pic>
        <p:nvPicPr>
          <p:cNvPr id="6" name="Picture 5" descr="BM-logo.png"/>
          <p:cNvPicPr>
            <a:picLocks noChangeAspect="1"/>
          </p:cNvPicPr>
          <p:nvPr/>
        </p:nvPicPr>
        <p:blipFill>
          <a:blip r:embed="rId2" cstate="print"/>
          <a:stretch>
            <a:fillRect/>
          </a:stretch>
        </p:blipFill>
        <p:spPr>
          <a:xfrm>
            <a:off x="8153400" y="5943600"/>
            <a:ext cx="942975" cy="865417"/>
          </a:xfrm>
          <a:prstGeom prst="rect">
            <a:avLst/>
          </a:prstGeom>
        </p:spPr>
      </p:pic>
      <p:sp>
        <p:nvSpPr>
          <p:cNvPr id="7" name="Rounded Rectangle 6"/>
          <p:cNvSpPr/>
          <p:nvPr/>
        </p:nvSpPr>
        <p:spPr>
          <a:xfrm>
            <a:off x="228600" y="76200"/>
            <a:ext cx="8763000" cy="533400"/>
          </a:xfrm>
          <a:prstGeom prst="roundRect">
            <a:avLst/>
          </a:prstGeom>
          <a:gradFill>
            <a:gsLst>
              <a:gs pos="0">
                <a:srgbClr val="0A5AD0"/>
              </a:gs>
              <a:gs pos="39999">
                <a:srgbClr val="85C2FF"/>
              </a:gs>
              <a:gs pos="70000">
                <a:srgbClr val="C4D6EB"/>
              </a:gs>
              <a:gs pos="100000">
                <a:srgbClr val="FFEBFA"/>
              </a:gs>
            </a:gsLst>
            <a:lin ang="8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11480" algn="ctr">
              <a:lnSpc>
                <a:spcPct val="90000"/>
              </a:lnSpc>
              <a:spcBef>
                <a:spcPts val="580"/>
              </a:spcBef>
              <a:buClr>
                <a:schemeClr val="tx1">
                  <a:shade val="95000"/>
                </a:schemeClr>
              </a:buClr>
              <a:defRPr/>
            </a:pPr>
            <a:r>
              <a:rPr lang="en-US" sz="3200" b="1" dirty="0" smtClean="0">
                <a:solidFill>
                  <a:schemeClr val="tx2">
                    <a:lumMod val="50000"/>
                  </a:schemeClr>
                </a:solidFill>
              </a:rPr>
              <a:t>Advantages of Building Management System</a:t>
            </a:r>
          </a:p>
        </p:txBody>
      </p:sp>
      <p:sp>
        <p:nvSpPr>
          <p:cNvPr id="8" name="Rounded Rectangle 7"/>
          <p:cNvSpPr/>
          <p:nvPr/>
        </p:nvSpPr>
        <p:spPr>
          <a:xfrm>
            <a:off x="304800" y="685800"/>
            <a:ext cx="8534400" cy="3886200"/>
          </a:xfrm>
          <a:prstGeom prst="roundRect">
            <a:avLst>
              <a:gd name="adj" fmla="val 4574"/>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itchFamily="34" charset="0"/>
              <a:buChar char="•"/>
              <a:defRPr/>
            </a:pPr>
            <a:r>
              <a:rPr lang="en-US" sz="1600" dirty="0" smtClean="0">
                <a:solidFill>
                  <a:schemeClr val="tx2"/>
                </a:solidFill>
              </a:rPr>
              <a:t>  With the usage of various building automation techniques the energy efficiency is possible </a:t>
            </a:r>
          </a:p>
          <a:p>
            <a:pPr>
              <a:buFont typeface="Arial" pitchFamily="34" charset="0"/>
              <a:buChar char="•"/>
              <a:defRPr/>
            </a:pPr>
            <a:r>
              <a:rPr lang="en-US" sz="1600" dirty="0" smtClean="0">
                <a:solidFill>
                  <a:schemeClr val="tx2"/>
                </a:solidFill>
              </a:rPr>
              <a:t>  With the help of occupancy sensors provided in various areas of the building, the service plants can be brought into operation only when needed and also to the optimum, thereby leading to huge energy savings </a:t>
            </a:r>
          </a:p>
          <a:p>
            <a:pPr>
              <a:buFont typeface="Arial" pitchFamily="34" charset="0"/>
              <a:buChar char="•"/>
              <a:defRPr/>
            </a:pPr>
            <a:r>
              <a:rPr lang="en-US" sz="1600" dirty="0" smtClean="0">
                <a:solidFill>
                  <a:schemeClr val="tx2"/>
                </a:solidFill>
              </a:rPr>
              <a:t>  BMS improves quality of built environment, efficiency of workstations, while allowing great savings in energy consumption </a:t>
            </a:r>
          </a:p>
          <a:p>
            <a:pPr>
              <a:buFont typeface="Arial" pitchFamily="34" charset="0"/>
              <a:buChar char="•"/>
              <a:defRPr/>
            </a:pPr>
            <a:r>
              <a:rPr lang="en-US" sz="1600" dirty="0" smtClean="0">
                <a:solidFill>
                  <a:schemeClr val="tx2"/>
                </a:solidFill>
              </a:rPr>
              <a:t>  Provide an acceptable level of temperature and humidity and safe guard against odours and indoor air pollutants.</a:t>
            </a:r>
          </a:p>
          <a:p>
            <a:pPr>
              <a:buFont typeface="Arial" pitchFamily="34" charset="0"/>
              <a:buChar char="•"/>
              <a:defRPr/>
            </a:pPr>
            <a:r>
              <a:rPr lang="en-US" sz="1600" dirty="0" smtClean="0">
                <a:solidFill>
                  <a:schemeClr val="tx2"/>
                </a:solidFill>
              </a:rPr>
              <a:t>Life safety factors involved in Intelligent Buildings are:</a:t>
            </a:r>
          </a:p>
          <a:p>
            <a:pPr lvl="1">
              <a:buFont typeface="Wingdings" pitchFamily="2" charset="2"/>
              <a:buChar char="v"/>
              <a:defRPr/>
            </a:pPr>
            <a:r>
              <a:rPr lang="en-US" sz="1600" dirty="0" smtClean="0">
                <a:solidFill>
                  <a:schemeClr val="tx2"/>
                </a:solidFill>
              </a:rPr>
              <a:t>Closed-circuit television </a:t>
            </a:r>
          </a:p>
          <a:p>
            <a:pPr lvl="1">
              <a:buFont typeface="Wingdings" pitchFamily="2" charset="2"/>
              <a:buChar char="v"/>
              <a:defRPr/>
            </a:pPr>
            <a:r>
              <a:rPr lang="en-US" sz="1600" dirty="0" smtClean="0">
                <a:solidFill>
                  <a:schemeClr val="tx2"/>
                </a:solidFill>
              </a:rPr>
              <a:t>Card access control </a:t>
            </a:r>
          </a:p>
          <a:p>
            <a:pPr lvl="1">
              <a:buFont typeface="Wingdings" pitchFamily="2" charset="2"/>
              <a:buChar char="v"/>
              <a:defRPr/>
            </a:pPr>
            <a:r>
              <a:rPr lang="en-US" sz="1600" dirty="0" smtClean="0">
                <a:solidFill>
                  <a:schemeClr val="tx2"/>
                </a:solidFill>
              </a:rPr>
              <a:t>Smoke detection </a:t>
            </a:r>
          </a:p>
          <a:p>
            <a:pPr lvl="1">
              <a:buFont typeface="Wingdings" pitchFamily="2" charset="2"/>
              <a:buChar char="v"/>
              <a:defRPr/>
            </a:pPr>
            <a:r>
              <a:rPr lang="en-US" sz="1600" dirty="0" smtClean="0">
                <a:solidFill>
                  <a:schemeClr val="tx2"/>
                </a:solidFill>
              </a:rPr>
              <a:t>Emergency control of elevator, doors ,HVAC system</a:t>
            </a:r>
          </a:p>
          <a:p>
            <a:pPr lvl="1">
              <a:buFont typeface="Wingdings" pitchFamily="2" charset="2"/>
              <a:buChar char="v"/>
              <a:defRPr/>
            </a:pPr>
            <a:r>
              <a:rPr lang="en-US" sz="1600" dirty="0" smtClean="0">
                <a:solidFill>
                  <a:schemeClr val="tx2"/>
                </a:solidFill>
              </a:rPr>
              <a:t>UPS</a:t>
            </a:r>
          </a:p>
          <a:p>
            <a:pPr lvl="1">
              <a:buFont typeface="Wingdings" pitchFamily="2" charset="2"/>
              <a:buChar char="v"/>
              <a:defRPr/>
            </a:pPr>
            <a:r>
              <a:rPr lang="en-US" sz="1600" dirty="0" smtClean="0">
                <a:solidFill>
                  <a:schemeClr val="tx2"/>
                </a:solidFill>
              </a:rPr>
              <a:t>‘Data access’ security</a:t>
            </a:r>
          </a:p>
          <a:p>
            <a:pPr indent="-231775">
              <a:lnSpc>
                <a:spcPct val="80000"/>
              </a:lnSpc>
              <a:buFont typeface="Arial" pitchFamily="34" charset="0"/>
              <a:buChar char="•"/>
              <a:defRPr/>
            </a:pPr>
            <a:endParaRPr lang="en-US" sz="1600" dirty="0" smtClean="0">
              <a:solidFill>
                <a:schemeClr val="tx2"/>
              </a:solidFill>
            </a:endParaRPr>
          </a:p>
        </p:txBody>
      </p:sp>
      <p:pic>
        <p:nvPicPr>
          <p:cNvPr id="9" name="Picture 3" descr="D:\Maria\ELV Systems\ELV Systems\building-mgmt-system\5projectPhoto_2010_12_3_9_56_28_DSC008211.jpg"/>
          <p:cNvPicPr>
            <a:picLocks noChangeAspect="1" noChangeArrowheads="1"/>
          </p:cNvPicPr>
          <p:nvPr/>
        </p:nvPicPr>
        <p:blipFill>
          <a:blip r:embed="rId3" cstate="print"/>
          <a:srcRect/>
          <a:stretch>
            <a:fillRect/>
          </a:stretch>
        </p:blipFill>
        <p:spPr bwMode="auto">
          <a:xfrm>
            <a:off x="2819400" y="4676204"/>
            <a:ext cx="3276600" cy="1838991"/>
          </a:xfrm>
          <a:prstGeom prst="rect">
            <a:avLst/>
          </a:prstGeom>
          <a:noFill/>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90600"/>
            <a:ext cx="6248400" cy="5257800"/>
          </a:xfrm>
        </p:spPr>
        <p:txBody>
          <a:bodyPr>
            <a:noAutofit/>
          </a:bodyPr>
          <a:lstStyle/>
          <a:p>
            <a:pPr algn="l"/>
            <a:r>
              <a:rPr lang="en-US" sz="1400" b="1" dirty="0" smtClean="0">
                <a:solidFill>
                  <a:schemeClr val="accent1">
                    <a:lumMod val="75000"/>
                  </a:schemeClr>
                </a:solidFill>
              </a:rPr>
              <a:t/>
            </a:r>
            <a:br>
              <a:rPr lang="en-US" sz="1400" b="1" dirty="0" smtClean="0">
                <a:solidFill>
                  <a:schemeClr val="accent1">
                    <a:lumMod val="75000"/>
                  </a:schemeClr>
                </a:solidFill>
              </a:rPr>
            </a:br>
            <a:r>
              <a:rPr lang="en-US" sz="1400" b="1" dirty="0" smtClean="0">
                <a:solidFill>
                  <a:schemeClr val="accent1">
                    <a:lumMod val="75000"/>
                  </a:schemeClr>
                </a:solidFill>
              </a:rPr>
              <a:t/>
            </a:r>
            <a:br>
              <a:rPr lang="en-US" sz="1400" b="1" dirty="0" smtClean="0">
                <a:solidFill>
                  <a:schemeClr val="accent1">
                    <a:lumMod val="75000"/>
                  </a:schemeClr>
                </a:solidFill>
              </a:rPr>
            </a:br>
            <a:r>
              <a:rPr lang="en-US" sz="1400" b="1" dirty="0" smtClean="0">
                <a:solidFill>
                  <a:schemeClr val="tx2">
                    <a:lumMod val="75000"/>
                  </a:schemeClr>
                </a:solidFill>
                <a:latin typeface="+mn-lt"/>
              </a:rPr>
              <a:t>Corporate Office : </a:t>
            </a:r>
            <a:r>
              <a:rPr lang="en-US" sz="1400" dirty="0" smtClean="0">
                <a:solidFill>
                  <a:schemeClr val="tx2">
                    <a:lumMod val="75000"/>
                  </a:schemeClr>
                </a:solidFill>
                <a:latin typeface="+mn-lt"/>
              </a:rPr>
              <a:t/>
            </a:r>
            <a:br>
              <a:rPr lang="en-US" sz="1400" dirty="0" smtClean="0">
                <a:solidFill>
                  <a:schemeClr val="tx2">
                    <a:lumMod val="75000"/>
                  </a:schemeClr>
                </a:solidFill>
                <a:latin typeface="+mn-lt"/>
              </a:rPr>
            </a:br>
            <a:r>
              <a:rPr lang="en-US" sz="1400" dirty="0" smtClean="0">
                <a:solidFill>
                  <a:schemeClr val="tx2">
                    <a:lumMod val="75000"/>
                  </a:schemeClr>
                </a:solidFill>
                <a:latin typeface="+mn-lt"/>
              </a:rPr>
              <a:t/>
            </a:r>
            <a:br>
              <a:rPr lang="en-US" sz="1400" dirty="0" smtClean="0">
                <a:solidFill>
                  <a:schemeClr val="tx2">
                    <a:lumMod val="75000"/>
                  </a:schemeClr>
                </a:solidFill>
                <a:latin typeface="+mn-lt"/>
              </a:rPr>
            </a:br>
            <a:r>
              <a:rPr lang="en-US" sz="1400" b="0" dirty="0" smtClean="0">
                <a:solidFill>
                  <a:schemeClr val="tx2">
                    <a:lumMod val="75000"/>
                  </a:schemeClr>
                </a:solidFill>
                <a:latin typeface="+mn-lt"/>
              </a:rPr>
              <a:t>Birlamedisoft Pvt. Ltd.</a:t>
            </a:r>
            <a:br>
              <a:rPr lang="en-US" sz="1400" b="0" dirty="0" smtClean="0">
                <a:solidFill>
                  <a:schemeClr val="tx2">
                    <a:lumMod val="75000"/>
                  </a:schemeClr>
                </a:solidFill>
                <a:latin typeface="+mn-lt"/>
              </a:rPr>
            </a:br>
            <a:r>
              <a:rPr lang="en-US" sz="1400" b="0" dirty="0" smtClean="0">
                <a:solidFill>
                  <a:schemeClr val="tx2">
                    <a:lumMod val="75000"/>
                  </a:schemeClr>
                </a:solidFill>
                <a:latin typeface="+mn-lt"/>
              </a:rPr>
              <a:t>111 , 311 &amp; 411, Gulmohar Centre Point,</a:t>
            </a:r>
            <a:br>
              <a:rPr lang="en-US" sz="1400" b="0" dirty="0" smtClean="0">
                <a:solidFill>
                  <a:schemeClr val="tx2">
                    <a:lumMod val="75000"/>
                  </a:schemeClr>
                </a:solidFill>
                <a:latin typeface="+mn-lt"/>
              </a:rPr>
            </a:br>
            <a:r>
              <a:rPr lang="en-US" sz="1400" b="0" dirty="0" smtClean="0">
                <a:solidFill>
                  <a:schemeClr val="tx2">
                    <a:lumMod val="75000"/>
                  </a:schemeClr>
                </a:solidFill>
                <a:latin typeface="+mn-lt"/>
              </a:rPr>
              <a:t>Pune Nagar Road, Near Vibhute Hospital,</a:t>
            </a:r>
            <a:br>
              <a:rPr lang="en-US" sz="1400" b="0" dirty="0" smtClean="0">
                <a:solidFill>
                  <a:schemeClr val="tx2">
                    <a:lumMod val="75000"/>
                  </a:schemeClr>
                </a:solidFill>
                <a:latin typeface="+mn-lt"/>
              </a:rPr>
            </a:br>
            <a:r>
              <a:rPr lang="en-US" sz="1400" b="0" dirty="0" smtClean="0">
                <a:solidFill>
                  <a:schemeClr val="tx2">
                    <a:lumMod val="75000"/>
                  </a:schemeClr>
                </a:solidFill>
                <a:latin typeface="+mn-lt"/>
              </a:rPr>
              <a:t>Opp. Kothari Wheels Maruti Showroom,</a:t>
            </a:r>
            <a:br>
              <a:rPr lang="en-US" sz="1400" b="0" dirty="0" smtClean="0">
                <a:solidFill>
                  <a:schemeClr val="tx2">
                    <a:lumMod val="75000"/>
                  </a:schemeClr>
                </a:solidFill>
                <a:latin typeface="+mn-lt"/>
              </a:rPr>
            </a:br>
            <a:r>
              <a:rPr lang="en-US" sz="1400" b="0" dirty="0" smtClean="0">
                <a:solidFill>
                  <a:schemeClr val="tx2">
                    <a:lumMod val="75000"/>
                  </a:schemeClr>
                </a:solidFill>
                <a:latin typeface="+mn-lt"/>
              </a:rPr>
              <a:t>Pune 411014, INDIA.</a:t>
            </a:r>
            <a:r>
              <a:rPr lang="en-US" sz="1400" dirty="0" smtClean="0">
                <a:solidFill>
                  <a:schemeClr val="tx2">
                    <a:lumMod val="75000"/>
                  </a:schemeClr>
                </a:solidFill>
                <a:latin typeface="+mn-lt"/>
              </a:rPr>
              <a:t/>
            </a:r>
            <a:br>
              <a:rPr lang="en-US" sz="1400" dirty="0" smtClean="0">
                <a:solidFill>
                  <a:schemeClr val="tx2">
                    <a:lumMod val="75000"/>
                  </a:schemeClr>
                </a:solidFill>
                <a:latin typeface="+mn-lt"/>
              </a:rPr>
            </a:br>
            <a:r>
              <a:rPr lang="en-US" sz="1400" dirty="0" smtClean="0">
                <a:solidFill>
                  <a:schemeClr val="tx2">
                    <a:lumMod val="75000"/>
                  </a:schemeClr>
                </a:solidFill>
                <a:latin typeface="+mn-lt"/>
              </a:rPr>
              <a:t/>
            </a:r>
            <a:br>
              <a:rPr lang="en-US" sz="1400" dirty="0" smtClean="0">
                <a:solidFill>
                  <a:schemeClr val="tx2">
                    <a:lumMod val="75000"/>
                  </a:schemeClr>
                </a:solidFill>
                <a:latin typeface="+mn-lt"/>
              </a:rPr>
            </a:br>
            <a:r>
              <a:rPr lang="en-US" sz="1400" b="1" dirty="0" smtClean="0">
                <a:solidFill>
                  <a:schemeClr val="tx2">
                    <a:lumMod val="75000"/>
                  </a:schemeClr>
                </a:solidFill>
                <a:latin typeface="+mn-lt"/>
              </a:rPr>
              <a:t>Toll Free No: </a:t>
            </a:r>
            <a:r>
              <a:rPr lang="en-US" sz="1400" b="0" dirty="0" smtClean="0">
                <a:solidFill>
                  <a:schemeClr val="tx2">
                    <a:lumMod val="75000"/>
                  </a:schemeClr>
                </a:solidFill>
                <a:latin typeface="+mn-lt"/>
              </a:rPr>
              <a:t>1-800-3070-2090</a:t>
            </a:r>
            <a:r>
              <a:rPr lang="en-US" sz="1400" dirty="0" smtClean="0">
                <a:solidFill>
                  <a:schemeClr val="tx2">
                    <a:lumMod val="75000"/>
                  </a:schemeClr>
                </a:solidFill>
                <a:latin typeface="+mn-lt"/>
              </a:rPr>
              <a:t/>
            </a:r>
            <a:br>
              <a:rPr lang="en-US" sz="1400" dirty="0" smtClean="0">
                <a:solidFill>
                  <a:schemeClr val="tx2">
                    <a:lumMod val="75000"/>
                  </a:schemeClr>
                </a:solidFill>
                <a:latin typeface="+mn-lt"/>
              </a:rPr>
            </a:br>
            <a:r>
              <a:rPr lang="en-US" sz="1400" b="1" dirty="0" smtClean="0">
                <a:solidFill>
                  <a:schemeClr val="tx2">
                    <a:lumMod val="75000"/>
                  </a:schemeClr>
                </a:solidFill>
                <a:latin typeface="+mn-lt"/>
              </a:rPr>
              <a:t>Global Contact No. : </a:t>
            </a:r>
            <a:r>
              <a:rPr lang="en-IN" sz="1400" b="0" dirty="0" smtClean="0">
                <a:solidFill>
                  <a:schemeClr val="tx2">
                    <a:lumMod val="75000"/>
                  </a:schemeClr>
                </a:solidFill>
                <a:latin typeface="+mn-lt"/>
              </a:rPr>
              <a:t>+91 9021 156 156 </a:t>
            </a:r>
            <a:r>
              <a:rPr lang="en-US" sz="1400" b="0" dirty="0" smtClean="0">
                <a:solidFill>
                  <a:schemeClr val="tx2">
                    <a:lumMod val="75000"/>
                  </a:schemeClr>
                </a:solidFill>
                <a:latin typeface="+mn-lt"/>
              </a:rPr>
              <a:t> </a:t>
            </a:r>
            <a:r>
              <a:rPr lang="en-US" sz="1400" dirty="0" smtClean="0">
                <a:solidFill>
                  <a:schemeClr val="tx2">
                    <a:lumMod val="75000"/>
                  </a:schemeClr>
                </a:solidFill>
                <a:latin typeface="+mn-lt"/>
              </a:rPr>
              <a:t/>
            </a:r>
            <a:br>
              <a:rPr lang="en-US" sz="1400" dirty="0" smtClean="0">
                <a:solidFill>
                  <a:schemeClr val="tx2">
                    <a:lumMod val="75000"/>
                  </a:schemeClr>
                </a:solidFill>
                <a:latin typeface="+mn-lt"/>
              </a:rPr>
            </a:br>
            <a:r>
              <a:rPr lang="en-US" sz="1400" dirty="0" smtClean="0">
                <a:solidFill>
                  <a:schemeClr val="tx2">
                    <a:lumMod val="75000"/>
                  </a:schemeClr>
                </a:solidFill>
                <a:latin typeface="+mn-lt"/>
              </a:rPr>
              <a:t/>
            </a:r>
            <a:br>
              <a:rPr lang="en-US" sz="1400" dirty="0" smtClean="0">
                <a:solidFill>
                  <a:schemeClr val="tx2">
                    <a:lumMod val="75000"/>
                  </a:schemeClr>
                </a:solidFill>
                <a:latin typeface="+mn-lt"/>
              </a:rPr>
            </a:br>
            <a:r>
              <a:rPr lang="en-US" sz="1400" b="1" dirty="0" smtClean="0">
                <a:solidFill>
                  <a:schemeClr val="tx2">
                    <a:lumMod val="75000"/>
                  </a:schemeClr>
                </a:solidFill>
                <a:latin typeface="+mn-lt"/>
              </a:rPr>
              <a:t>Customer Support :</a:t>
            </a:r>
            <a:r>
              <a:rPr lang="en-US" sz="1400" dirty="0" smtClean="0">
                <a:solidFill>
                  <a:schemeClr val="tx2">
                    <a:lumMod val="75000"/>
                  </a:schemeClr>
                </a:solidFill>
                <a:latin typeface="+mn-lt"/>
              </a:rPr>
              <a:t/>
            </a:r>
            <a:br>
              <a:rPr lang="en-US" sz="1400" dirty="0" smtClean="0">
                <a:solidFill>
                  <a:schemeClr val="tx2">
                    <a:lumMod val="75000"/>
                  </a:schemeClr>
                </a:solidFill>
                <a:latin typeface="+mn-lt"/>
              </a:rPr>
            </a:br>
            <a:r>
              <a:rPr lang="en-US" sz="1400" b="1" dirty="0" smtClean="0">
                <a:solidFill>
                  <a:schemeClr val="tx2">
                    <a:lumMod val="75000"/>
                  </a:schemeClr>
                </a:solidFill>
                <a:latin typeface="+mn-lt"/>
              </a:rPr>
              <a:t>Cell : </a:t>
            </a:r>
            <a:r>
              <a:rPr lang="en-US" sz="1400" b="0" dirty="0" smtClean="0">
                <a:solidFill>
                  <a:schemeClr val="tx2">
                    <a:lumMod val="75000"/>
                  </a:schemeClr>
                </a:solidFill>
                <a:latin typeface="+mn-lt"/>
              </a:rPr>
              <a:t>+91-92256 22058, +91-92256 22059 , +91-92255 62180</a:t>
            </a:r>
            <a:r>
              <a:rPr lang="en-US" sz="1400" dirty="0" smtClean="0">
                <a:solidFill>
                  <a:schemeClr val="tx2">
                    <a:lumMod val="75000"/>
                  </a:schemeClr>
                </a:solidFill>
                <a:latin typeface="+mn-lt"/>
              </a:rPr>
              <a:t/>
            </a:r>
            <a:br>
              <a:rPr lang="en-US" sz="1400" dirty="0" smtClean="0">
                <a:solidFill>
                  <a:schemeClr val="tx2">
                    <a:lumMod val="75000"/>
                  </a:schemeClr>
                </a:solidFill>
                <a:latin typeface="+mn-lt"/>
              </a:rPr>
            </a:br>
            <a:r>
              <a:rPr lang="en-US" sz="1400" b="1" dirty="0" smtClean="0">
                <a:solidFill>
                  <a:schemeClr val="tx2">
                    <a:lumMod val="75000"/>
                  </a:schemeClr>
                </a:solidFill>
                <a:latin typeface="+mn-lt"/>
              </a:rPr>
              <a:t>Landline :</a:t>
            </a:r>
            <a:r>
              <a:rPr lang="en-US" sz="1400" dirty="0" smtClean="0">
                <a:solidFill>
                  <a:schemeClr val="tx2">
                    <a:lumMod val="75000"/>
                  </a:schemeClr>
                </a:solidFill>
                <a:latin typeface="+mn-lt"/>
              </a:rPr>
              <a:t> </a:t>
            </a:r>
            <a:r>
              <a:rPr lang="en-US" sz="1400" b="0" dirty="0" smtClean="0">
                <a:solidFill>
                  <a:schemeClr val="tx2">
                    <a:lumMod val="75000"/>
                  </a:schemeClr>
                </a:solidFill>
                <a:latin typeface="+mn-lt"/>
              </a:rPr>
              <a:t>+91-20-65106272</a:t>
            </a:r>
            <a:r>
              <a:rPr lang="en-US" sz="1400" dirty="0" smtClean="0">
                <a:solidFill>
                  <a:schemeClr val="tx2">
                    <a:lumMod val="75000"/>
                  </a:schemeClr>
                </a:solidFill>
                <a:latin typeface="+mn-lt"/>
              </a:rPr>
              <a:t/>
            </a:r>
            <a:br>
              <a:rPr lang="en-US" sz="1400" dirty="0" smtClean="0">
                <a:solidFill>
                  <a:schemeClr val="tx2">
                    <a:lumMod val="75000"/>
                  </a:schemeClr>
                </a:solidFill>
                <a:latin typeface="+mn-lt"/>
              </a:rPr>
            </a:br>
            <a:r>
              <a:rPr lang="en-US" sz="1400" dirty="0" smtClean="0">
                <a:solidFill>
                  <a:schemeClr val="tx2">
                    <a:lumMod val="75000"/>
                  </a:schemeClr>
                </a:solidFill>
                <a:latin typeface="+mn-lt"/>
              </a:rPr>
              <a:t>Email</a:t>
            </a:r>
            <a:r>
              <a:rPr lang="en-US" sz="1400" dirty="0" smtClean="0">
                <a:latin typeface="+mn-lt"/>
              </a:rPr>
              <a:t> </a:t>
            </a:r>
            <a:r>
              <a:rPr lang="en-US" sz="1400" dirty="0" smtClean="0">
                <a:solidFill>
                  <a:srgbClr val="FF0000"/>
                </a:solidFill>
                <a:latin typeface="+mn-lt"/>
              </a:rPr>
              <a:t>: </a:t>
            </a:r>
            <a:r>
              <a:rPr lang="en-US" sz="1400" b="1" dirty="0" smtClean="0">
                <a:solidFill>
                  <a:srgbClr val="FF0000"/>
                </a:solidFill>
                <a:latin typeface="+mn-lt"/>
              </a:rPr>
              <a:t>support@birlamedisoft.com</a:t>
            </a:r>
            <a:br>
              <a:rPr lang="en-US" sz="1400" b="1" dirty="0" smtClean="0">
                <a:solidFill>
                  <a:srgbClr val="FF0000"/>
                </a:solidFill>
                <a:latin typeface="+mn-lt"/>
              </a:rPr>
            </a:br>
            <a:r>
              <a:rPr lang="en-US" sz="1400" dirty="0" smtClean="0">
                <a:latin typeface="+mn-lt"/>
              </a:rPr>
              <a:t/>
            </a:r>
            <a:br>
              <a:rPr lang="en-US" sz="1400" dirty="0" smtClean="0">
                <a:latin typeface="+mn-lt"/>
              </a:rPr>
            </a:br>
            <a:r>
              <a:rPr lang="en-US" sz="1400" b="1" dirty="0" smtClean="0">
                <a:solidFill>
                  <a:schemeClr val="tx2">
                    <a:lumMod val="75000"/>
                  </a:schemeClr>
                </a:solidFill>
                <a:latin typeface="+mn-lt"/>
              </a:rPr>
              <a:t>Sales Enquiry :</a:t>
            </a:r>
            <a:r>
              <a:rPr lang="en-US" sz="1400" dirty="0" smtClean="0">
                <a:solidFill>
                  <a:schemeClr val="tx2">
                    <a:lumMod val="75000"/>
                  </a:schemeClr>
                </a:solidFill>
                <a:latin typeface="+mn-lt"/>
              </a:rPr>
              <a:t/>
            </a:r>
            <a:br>
              <a:rPr lang="en-US" sz="1400" dirty="0" smtClean="0">
                <a:solidFill>
                  <a:schemeClr val="tx2">
                    <a:lumMod val="75000"/>
                  </a:schemeClr>
                </a:solidFill>
                <a:latin typeface="+mn-lt"/>
              </a:rPr>
            </a:br>
            <a:r>
              <a:rPr lang="en-US" sz="1400" b="1" dirty="0" smtClean="0">
                <a:solidFill>
                  <a:schemeClr val="tx2">
                    <a:lumMod val="75000"/>
                  </a:schemeClr>
                </a:solidFill>
                <a:latin typeface="+mn-lt"/>
              </a:rPr>
              <a:t>Cell :</a:t>
            </a:r>
            <a:r>
              <a:rPr lang="en-US" sz="1400" dirty="0" smtClean="0">
                <a:solidFill>
                  <a:schemeClr val="tx2">
                    <a:lumMod val="75000"/>
                  </a:schemeClr>
                </a:solidFill>
                <a:latin typeface="+mn-lt"/>
              </a:rPr>
              <a:t> </a:t>
            </a:r>
            <a:r>
              <a:rPr lang="en-US" sz="1400" b="0" dirty="0" smtClean="0">
                <a:solidFill>
                  <a:schemeClr val="tx2">
                    <a:lumMod val="75000"/>
                  </a:schemeClr>
                </a:solidFill>
                <a:latin typeface="+mn-lt"/>
              </a:rPr>
              <a:t>+91-98232 90336, +91-94031 36401 / 402 / 403 , +91-9225061528</a:t>
            </a:r>
            <a:r>
              <a:rPr lang="en-US" sz="1400" dirty="0" smtClean="0">
                <a:solidFill>
                  <a:schemeClr val="tx2">
                    <a:lumMod val="75000"/>
                  </a:schemeClr>
                </a:solidFill>
                <a:latin typeface="+mn-lt"/>
              </a:rPr>
              <a:t/>
            </a:r>
            <a:br>
              <a:rPr lang="en-US" sz="1400" dirty="0" smtClean="0">
                <a:solidFill>
                  <a:schemeClr val="tx2">
                    <a:lumMod val="75000"/>
                  </a:schemeClr>
                </a:solidFill>
                <a:latin typeface="+mn-lt"/>
              </a:rPr>
            </a:br>
            <a:r>
              <a:rPr lang="en-US" sz="1400" b="1" dirty="0" smtClean="0">
                <a:solidFill>
                  <a:schemeClr val="tx2">
                    <a:lumMod val="75000"/>
                  </a:schemeClr>
                </a:solidFill>
                <a:latin typeface="+mn-lt"/>
              </a:rPr>
              <a:t>Landlines :</a:t>
            </a:r>
            <a:r>
              <a:rPr lang="en-US" sz="1400" dirty="0" smtClean="0">
                <a:solidFill>
                  <a:schemeClr val="tx2">
                    <a:lumMod val="75000"/>
                  </a:schemeClr>
                </a:solidFill>
                <a:latin typeface="+mn-lt"/>
              </a:rPr>
              <a:t> </a:t>
            </a:r>
            <a:r>
              <a:rPr lang="en-US" sz="1400" b="0" dirty="0" smtClean="0">
                <a:solidFill>
                  <a:schemeClr val="tx2">
                    <a:lumMod val="75000"/>
                  </a:schemeClr>
                </a:solidFill>
                <a:latin typeface="+mn-lt"/>
              </a:rPr>
              <a:t>+91-20-20261169, +91-20-20261171/72 , +91-20-65106271 / 72 / 73</a:t>
            </a:r>
            <a:r>
              <a:rPr lang="en-US" sz="1400" dirty="0" smtClean="0">
                <a:solidFill>
                  <a:schemeClr val="tx2">
                    <a:lumMod val="75000"/>
                  </a:schemeClr>
                </a:solidFill>
                <a:latin typeface="+mn-lt"/>
              </a:rPr>
              <a:t/>
            </a:r>
            <a:br>
              <a:rPr lang="en-US" sz="1400" dirty="0" smtClean="0">
                <a:solidFill>
                  <a:schemeClr val="tx2">
                    <a:lumMod val="75000"/>
                  </a:schemeClr>
                </a:solidFill>
                <a:latin typeface="+mn-lt"/>
              </a:rPr>
            </a:br>
            <a:r>
              <a:rPr lang="en-US" sz="1400" b="1" dirty="0" smtClean="0">
                <a:solidFill>
                  <a:schemeClr val="tx2">
                    <a:lumMod val="75000"/>
                  </a:schemeClr>
                </a:solidFill>
                <a:latin typeface="+mn-lt"/>
              </a:rPr>
              <a:t>Fax :</a:t>
            </a:r>
            <a:r>
              <a:rPr lang="en-US" sz="1400" dirty="0" smtClean="0">
                <a:solidFill>
                  <a:schemeClr val="tx2">
                    <a:lumMod val="75000"/>
                  </a:schemeClr>
                </a:solidFill>
                <a:latin typeface="+mn-lt"/>
              </a:rPr>
              <a:t> </a:t>
            </a:r>
            <a:r>
              <a:rPr lang="en-US" sz="1400" b="0" dirty="0" smtClean="0">
                <a:solidFill>
                  <a:schemeClr val="tx2">
                    <a:lumMod val="75000"/>
                  </a:schemeClr>
                </a:solidFill>
                <a:latin typeface="+mn-lt"/>
              </a:rPr>
              <a:t>+91-20-27036459</a:t>
            </a:r>
            <a:r>
              <a:rPr lang="en-US" sz="1400" dirty="0" smtClean="0">
                <a:solidFill>
                  <a:schemeClr val="tx2">
                    <a:lumMod val="75000"/>
                  </a:schemeClr>
                </a:solidFill>
                <a:latin typeface="+mn-lt"/>
              </a:rPr>
              <a:t/>
            </a:r>
            <a:br>
              <a:rPr lang="en-US" sz="1400" dirty="0" smtClean="0">
                <a:solidFill>
                  <a:schemeClr val="tx2">
                    <a:lumMod val="75000"/>
                  </a:schemeClr>
                </a:solidFill>
                <a:latin typeface="+mn-lt"/>
              </a:rPr>
            </a:br>
            <a:r>
              <a:rPr lang="en-US" sz="1400" b="1" dirty="0" smtClean="0">
                <a:solidFill>
                  <a:schemeClr val="tx2">
                    <a:lumMod val="75000"/>
                  </a:schemeClr>
                </a:solidFill>
                <a:latin typeface="+mn-lt"/>
              </a:rPr>
              <a:t>Email:</a:t>
            </a:r>
            <a:r>
              <a:rPr lang="en-US" sz="1400" dirty="0" smtClean="0">
                <a:solidFill>
                  <a:schemeClr val="tx2">
                    <a:lumMod val="75000"/>
                  </a:schemeClr>
                </a:solidFill>
                <a:latin typeface="+mn-lt"/>
              </a:rPr>
              <a:t> </a:t>
            </a:r>
            <a:r>
              <a:rPr lang="en-US" sz="1400" b="1" dirty="0" smtClean="0">
                <a:solidFill>
                  <a:srgbClr val="FF0000"/>
                </a:solidFill>
                <a:latin typeface="+mn-lt"/>
                <a:hlinkClick r:id="rId2"/>
              </a:rPr>
              <a:t>info@birlamedisoft.com</a:t>
            </a:r>
            <a:r>
              <a:rPr lang="en-US" sz="1400" b="1" smtClean="0">
                <a:solidFill>
                  <a:srgbClr val="FF0000"/>
                </a:solidFill>
                <a:latin typeface="+mn-lt"/>
              </a:rPr>
              <a:t>, </a:t>
            </a:r>
            <a:r>
              <a:rPr lang="en-US" sz="1400" b="1" smtClean="0">
                <a:solidFill>
                  <a:srgbClr val="FF0000"/>
                </a:solidFill>
                <a:latin typeface="+mn-lt"/>
                <a:hlinkClick r:id="rId3"/>
              </a:rPr>
              <a:t>birlamedisoft@gmail.com</a:t>
            </a:r>
            <a:r>
              <a:rPr lang="en-US" sz="1400" b="1" smtClean="0">
                <a:solidFill>
                  <a:srgbClr val="FF0000"/>
                </a:solidFill>
                <a:latin typeface="+mn-lt"/>
              </a:rPr>
              <a:t> </a:t>
            </a:r>
            <a:r>
              <a:rPr lang="en-US" sz="1400" b="0" smtClean="0">
                <a:solidFill>
                  <a:schemeClr val="tx2">
                    <a:lumMod val="75000"/>
                  </a:schemeClr>
                </a:solidFill>
                <a:latin typeface="+mn-lt"/>
              </a:rPr>
              <a:t>(</a:t>
            </a:r>
            <a:r>
              <a:rPr lang="en-US" sz="1400" b="0" dirty="0" smtClean="0">
                <a:solidFill>
                  <a:schemeClr val="tx2">
                    <a:lumMod val="75000"/>
                  </a:schemeClr>
                </a:solidFill>
                <a:latin typeface="+mn-lt"/>
              </a:rPr>
              <a:t>General info / Sales)</a:t>
            </a:r>
            <a:r>
              <a:rPr lang="en-US" sz="1400" dirty="0" smtClean="0">
                <a:latin typeface="+mn-lt"/>
              </a:rPr>
              <a:t/>
            </a:r>
            <a:br>
              <a:rPr lang="en-US" sz="1400" dirty="0" smtClean="0">
                <a:latin typeface="+mn-lt"/>
              </a:rPr>
            </a:br>
            <a:r>
              <a:rPr lang="en-US" sz="1400" dirty="0" smtClean="0">
                <a:latin typeface="+mn-lt"/>
              </a:rPr>
              <a:t/>
            </a:r>
            <a:br>
              <a:rPr lang="en-US" sz="1400" dirty="0" smtClean="0">
                <a:latin typeface="+mn-lt"/>
              </a:rPr>
            </a:br>
            <a:r>
              <a:rPr lang="en-US" sz="1400" b="1" dirty="0" smtClean="0">
                <a:solidFill>
                  <a:schemeClr val="tx2">
                    <a:lumMod val="75000"/>
                  </a:schemeClr>
                </a:solidFill>
                <a:latin typeface="+mn-lt"/>
              </a:rPr>
              <a:t>Skype </a:t>
            </a:r>
            <a:r>
              <a:rPr lang="en-US" sz="1400" b="0" dirty="0" smtClean="0">
                <a:solidFill>
                  <a:schemeClr val="tx2">
                    <a:lumMod val="75000"/>
                  </a:schemeClr>
                </a:solidFill>
                <a:latin typeface="+mn-lt"/>
              </a:rPr>
              <a:t>: Birlamedisoft</a:t>
            </a:r>
            <a:r>
              <a:rPr lang="en-US" sz="1400" dirty="0" smtClean="0">
                <a:solidFill>
                  <a:schemeClr val="tx2">
                    <a:lumMod val="75000"/>
                  </a:schemeClr>
                </a:solidFill>
                <a:latin typeface="+mn-lt"/>
              </a:rPr>
              <a:t/>
            </a:r>
            <a:br>
              <a:rPr lang="en-US" sz="1400" dirty="0" smtClean="0">
                <a:solidFill>
                  <a:schemeClr val="tx2">
                    <a:lumMod val="75000"/>
                  </a:schemeClr>
                </a:solidFill>
                <a:latin typeface="+mn-lt"/>
              </a:rPr>
            </a:br>
            <a:r>
              <a:rPr lang="en-US" sz="1400" b="1" dirty="0" smtClean="0">
                <a:solidFill>
                  <a:schemeClr val="tx2">
                    <a:lumMod val="75000"/>
                  </a:schemeClr>
                </a:solidFill>
                <a:latin typeface="+mn-lt"/>
              </a:rPr>
              <a:t>Website : </a:t>
            </a:r>
            <a:r>
              <a:rPr lang="en-US" sz="1400" b="1" dirty="0" smtClean="0">
                <a:solidFill>
                  <a:srgbClr val="FF0000"/>
                </a:solidFill>
                <a:latin typeface="+mn-lt"/>
              </a:rPr>
              <a:t>www.birlamedisoft.com</a:t>
            </a:r>
            <a:r>
              <a:rPr lang="en-US" sz="1400" dirty="0" smtClean="0">
                <a:solidFill>
                  <a:srgbClr val="C00000"/>
                </a:solidFill>
                <a:latin typeface="+mn-lt"/>
              </a:rPr>
              <a:t> </a:t>
            </a:r>
            <a:r>
              <a:rPr lang="en-US" sz="1400" dirty="0" smtClean="0">
                <a:solidFill>
                  <a:srgbClr val="C00000"/>
                </a:solidFill>
              </a:rPr>
              <a:t/>
            </a:r>
            <a:br>
              <a:rPr lang="en-US" sz="1400" dirty="0" smtClean="0">
                <a:solidFill>
                  <a:srgbClr val="C00000"/>
                </a:solidFill>
              </a:rPr>
            </a:br>
            <a:endParaRPr lang="en-US" sz="1400" dirty="0" smtClean="0">
              <a:solidFill>
                <a:srgbClr val="C00000"/>
              </a:solidFill>
            </a:endParaRPr>
          </a:p>
        </p:txBody>
      </p:sp>
      <p:sp>
        <p:nvSpPr>
          <p:cNvPr id="3" name="Rounded Rectangle 2"/>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www.birlamedisoft.com</a:t>
            </a:r>
            <a:endParaRPr lang="en-US" sz="1600" b="1" dirty="0"/>
          </a:p>
        </p:txBody>
      </p:sp>
      <p:pic>
        <p:nvPicPr>
          <p:cNvPr id="4" name="Picture 3" descr="BM-logo.png"/>
          <p:cNvPicPr>
            <a:picLocks noChangeAspect="1"/>
          </p:cNvPicPr>
          <p:nvPr/>
        </p:nvPicPr>
        <p:blipFill>
          <a:blip r:embed="rId4" cstate="print"/>
          <a:stretch>
            <a:fillRect/>
          </a:stretch>
        </p:blipFill>
        <p:spPr>
          <a:xfrm>
            <a:off x="8305800" y="6019800"/>
            <a:ext cx="790575" cy="789217"/>
          </a:xfrm>
          <a:prstGeom prst="rect">
            <a:avLst/>
          </a:prstGeom>
        </p:spPr>
      </p:pic>
      <p:sp>
        <p:nvSpPr>
          <p:cNvPr id="6" name="TextBox 5"/>
          <p:cNvSpPr txBox="1"/>
          <p:nvPr/>
        </p:nvSpPr>
        <p:spPr>
          <a:xfrm>
            <a:off x="365078" y="545989"/>
            <a:ext cx="3869140" cy="523220"/>
          </a:xfrm>
          <a:prstGeom prst="rect">
            <a:avLst/>
          </a:prstGeom>
          <a:noFill/>
        </p:spPr>
        <p:txBody>
          <a:bodyPr wrap="square" rtlCol="0">
            <a:spAutoFit/>
          </a:bodyPr>
          <a:lstStyle/>
          <a:p>
            <a:r>
              <a:rPr lang="en-US" sz="2800" b="1" dirty="0">
                <a:blipFill>
                  <a:blip r:embed="rId5">
                    <a:extLst>
                      <a:ext uri="{28A0092B-C50C-407E-A947-70E740481C1C}">
                        <a14:useLocalDpi xmlns:a14="http://schemas.microsoft.com/office/drawing/2010/main" val="0"/>
                      </a:ext>
                    </a:extLst>
                  </a:blip>
                  <a:tile tx="6350" ty="-127000" sx="65000" sy="64000" flip="none" algn="tl"/>
                </a:blipFill>
                <a:latin typeface="+mj-lt"/>
                <a:ea typeface="+mj-ea"/>
                <a:cs typeface="+mj-cs"/>
              </a:rPr>
              <a:t>Contact Us</a:t>
            </a:r>
          </a:p>
        </p:txBody>
      </p:sp>
      <p:pic>
        <p:nvPicPr>
          <p:cNvPr id="4097" name="Picture 1" descr="D:\Maria\Useful images\contact-us\5contact.jpg"/>
          <p:cNvPicPr>
            <a:picLocks noChangeAspect="1" noChangeArrowheads="1"/>
          </p:cNvPicPr>
          <p:nvPr/>
        </p:nvPicPr>
        <p:blipFill>
          <a:blip r:embed="rId6" cstate="print"/>
          <a:srcRect/>
          <a:stretch>
            <a:fillRect/>
          </a:stretch>
        </p:blipFill>
        <p:spPr bwMode="auto">
          <a:xfrm>
            <a:off x="5407930" y="609600"/>
            <a:ext cx="2516870" cy="2514600"/>
          </a:xfrm>
          <a:prstGeom prst="rect">
            <a:avLst/>
          </a:prstGeom>
          <a:noFill/>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www.birlamedisoft.com</a:t>
            </a:r>
            <a:endParaRPr lang="en-US" sz="1600" b="1" dirty="0"/>
          </a:p>
        </p:txBody>
      </p:sp>
      <p:pic>
        <p:nvPicPr>
          <p:cNvPr id="6" name="Picture 5" descr="BM-logo.png"/>
          <p:cNvPicPr>
            <a:picLocks noChangeAspect="1"/>
          </p:cNvPicPr>
          <p:nvPr/>
        </p:nvPicPr>
        <p:blipFill>
          <a:blip r:embed="rId2" cstate="print"/>
          <a:stretch>
            <a:fillRect/>
          </a:stretch>
        </p:blipFill>
        <p:spPr>
          <a:xfrm>
            <a:off x="8305800" y="6019800"/>
            <a:ext cx="790575" cy="789217"/>
          </a:xfrm>
          <a:prstGeom prst="rect">
            <a:avLst/>
          </a:prstGeom>
        </p:spPr>
      </p:pic>
      <p:pic>
        <p:nvPicPr>
          <p:cNvPr id="3073" name="Picture 1" descr="D:\Maria\Useful images\Misc\thanksindex.jpeg"/>
          <p:cNvPicPr>
            <a:picLocks noChangeAspect="1" noChangeArrowheads="1"/>
          </p:cNvPicPr>
          <p:nvPr/>
        </p:nvPicPr>
        <p:blipFill>
          <a:blip r:embed="rId3">
            <a:duotone>
              <a:schemeClr val="accent1">
                <a:shade val="45000"/>
                <a:satMod val="135000"/>
              </a:schemeClr>
              <a:prstClr val="white"/>
            </a:duotone>
            <a:lum bright="10000" contrast="-20000"/>
          </a:blip>
          <a:srcRect/>
          <a:stretch>
            <a:fillRect/>
          </a:stretch>
        </p:blipFill>
        <p:spPr bwMode="auto">
          <a:xfrm>
            <a:off x="3124200" y="1371600"/>
            <a:ext cx="2747962" cy="2747962"/>
          </a:xfrm>
          <a:prstGeom prst="roundRect">
            <a:avLst>
              <a:gd name="adj" fmla="val 8594"/>
            </a:avLst>
          </a:prstGeom>
          <a:solidFill>
            <a:srgbClr val="FFFFFF">
              <a:shade val="85000"/>
            </a:srgbClr>
          </a:solidFill>
          <a:ln w="38100">
            <a:solidFill>
              <a:schemeClr val="bg2">
                <a:lumMod val="25000"/>
              </a:schemeClr>
            </a:solidFill>
          </a:ln>
          <a:effectLst>
            <a:reflection blurRad="12700" stA="38000" endPos="28000" dist="5000" dir="5400000" sy="-100000" algn="bl" rotWithShape="0"/>
          </a:effectLst>
        </p:spPr>
      </p:pic>
      <p:sp>
        <p:nvSpPr>
          <p:cNvPr id="8" name="Rectangle 7"/>
          <p:cNvSpPr/>
          <p:nvPr/>
        </p:nvSpPr>
        <p:spPr>
          <a:xfrm>
            <a:off x="2819400" y="5410200"/>
            <a:ext cx="3374963" cy="923330"/>
          </a:xfrm>
          <a:prstGeom prst="rect">
            <a:avLst/>
          </a:prstGeom>
          <a:noFill/>
          <a:ln>
            <a:solidFill>
              <a:schemeClr val="bg2">
                <a:lumMod val="50000"/>
              </a:schemeClr>
            </a:solidFill>
          </a:ln>
        </p:spPr>
        <p:txBody>
          <a:bodyPr wrap="none" lIns="91440" tIns="45720" rIns="91440" bIns="45720">
            <a:spAutoFit/>
          </a:bodyPr>
          <a:lstStyle/>
          <a:p>
            <a:pPr algn="ctr"/>
            <a:r>
              <a:rPr lang="en-US" sz="5400" b="1" cap="none" spc="0" dirty="0" smtClean="0">
                <a:ln w="31550" cmpd="sng">
                  <a:gradFill>
                    <a:gsLst>
                      <a:gs pos="70000">
                        <a:schemeClr val="accent1">
                          <a:lumMod val="60000"/>
                          <a:lumOff val="40000"/>
                        </a:schemeClr>
                      </a:gs>
                      <a:gs pos="0">
                        <a:schemeClr val="accent5">
                          <a:lumMod val="75000"/>
                        </a:schemeClr>
                      </a:gs>
                    </a:gsLst>
                    <a:lin ang="5400000"/>
                  </a:gradFill>
                  <a:prstDash val="solid"/>
                </a:ln>
                <a:solidFill>
                  <a:schemeClr val="bg1"/>
                </a:solidFill>
                <a:effectLst>
                  <a:outerShdw blurRad="50800" dist="40000" dir="5400000" algn="tl" rotWithShape="0">
                    <a:srgbClr val="000000">
                      <a:shade val="5000"/>
                      <a:satMod val="120000"/>
                      <a:alpha val="33000"/>
                    </a:srgbClr>
                  </a:outerShdw>
                </a:effectLst>
              </a:rPr>
              <a:t>Thank You!</a:t>
            </a:r>
            <a:endParaRPr lang="en-US" sz="5400" b="1" cap="none" spc="0" dirty="0">
              <a:ln w="31550" cmpd="sng">
                <a:gradFill>
                  <a:gsLst>
                    <a:gs pos="70000">
                      <a:schemeClr val="accent1">
                        <a:lumMod val="60000"/>
                        <a:lumOff val="40000"/>
                      </a:schemeClr>
                    </a:gs>
                    <a:gs pos="0">
                      <a:schemeClr val="accent5">
                        <a:lumMod val="75000"/>
                      </a:schemeClr>
                    </a:gs>
                  </a:gsLst>
                  <a:lin ang="5400000"/>
                </a:gradFill>
                <a:prstDash val="solid"/>
              </a:ln>
              <a:solidFill>
                <a:schemeClr val="bg1"/>
              </a:solidFill>
              <a:effectLst>
                <a:outerShdw blurRad="50800" dist="40000" dir="5400000" algn="tl" rotWithShape="0">
                  <a:srgbClr val="000000">
                    <a:shade val="5000"/>
                    <a:satMod val="120000"/>
                    <a:alpha val="33000"/>
                  </a:srgbClr>
                </a:outerShdw>
              </a:effectLst>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www.birlamedisoft.com</a:t>
            </a:r>
            <a:endParaRPr lang="en-US" sz="1600" b="1" dirty="0"/>
          </a:p>
        </p:txBody>
      </p:sp>
      <p:pic>
        <p:nvPicPr>
          <p:cNvPr id="6" name="Picture 5" descr="BM-logo.png"/>
          <p:cNvPicPr>
            <a:picLocks noChangeAspect="1"/>
          </p:cNvPicPr>
          <p:nvPr/>
        </p:nvPicPr>
        <p:blipFill>
          <a:blip r:embed="rId2" cstate="print"/>
          <a:stretch>
            <a:fillRect/>
          </a:stretch>
        </p:blipFill>
        <p:spPr>
          <a:xfrm>
            <a:off x="8153400" y="5943600"/>
            <a:ext cx="942975" cy="865417"/>
          </a:xfrm>
          <a:prstGeom prst="rect">
            <a:avLst/>
          </a:prstGeom>
        </p:spPr>
      </p:pic>
      <p:sp>
        <p:nvSpPr>
          <p:cNvPr id="7" name="Rounded Rectangle 6"/>
          <p:cNvSpPr/>
          <p:nvPr/>
        </p:nvSpPr>
        <p:spPr>
          <a:xfrm>
            <a:off x="609600" y="914400"/>
            <a:ext cx="8153400" cy="2743200"/>
          </a:xfrm>
          <a:prstGeom prst="roundRect">
            <a:avLst>
              <a:gd name="adj" fmla="val 8559"/>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spcBef>
                <a:spcPct val="50000"/>
              </a:spcBef>
            </a:pPr>
            <a:endParaRPr lang="en-US" dirty="0" smtClean="0">
              <a:solidFill>
                <a:schemeClr val="tx2">
                  <a:lumMod val="50000"/>
                </a:schemeClr>
              </a:solidFill>
            </a:endParaRPr>
          </a:p>
          <a:p>
            <a:pPr indent="-457200">
              <a:buFontTx/>
              <a:buChar char="•"/>
            </a:pPr>
            <a:r>
              <a:rPr lang="en-US" dirty="0" smtClean="0">
                <a:solidFill>
                  <a:schemeClr val="tx2">
                    <a:lumMod val="50000"/>
                  </a:schemeClr>
                </a:solidFill>
              </a:rPr>
              <a:t>Redundancy at design stage reduces downtime &amp; repair time</a:t>
            </a:r>
          </a:p>
          <a:p>
            <a:pPr indent="-457200">
              <a:buFontTx/>
              <a:buChar char="•"/>
            </a:pPr>
            <a:r>
              <a:rPr lang="en-US" dirty="0" smtClean="0">
                <a:solidFill>
                  <a:schemeClr val="tx2">
                    <a:lumMod val="50000"/>
                  </a:schemeClr>
                </a:solidFill>
              </a:rPr>
              <a:t>Concealed cabling</a:t>
            </a:r>
          </a:p>
          <a:p>
            <a:pPr indent="-457200">
              <a:buFontTx/>
              <a:buChar char="•"/>
            </a:pPr>
            <a:r>
              <a:rPr lang="en-US" dirty="0" smtClean="0">
                <a:solidFill>
                  <a:schemeClr val="tx2">
                    <a:lumMod val="50000"/>
                  </a:schemeClr>
                </a:solidFill>
              </a:rPr>
              <a:t>Ease of fault location &amp; repair</a:t>
            </a:r>
          </a:p>
          <a:p>
            <a:pPr indent="-457200">
              <a:buFontTx/>
              <a:buChar char="•"/>
            </a:pPr>
            <a:r>
              <a:rPr lang="en-US" dirty="0" smtClean="0">
                <a:solidFill>
                  <a:schemeClr val="tx2">
                    <a:lumMod val="50000"/>
                  </a:schemeClr>
                </a:solidFill>
              </a:rPr>
              <a:t>Flexibility, expandability &amp; modular connecting platform</a:t>
            </a:r>
          </a:p>
          <a:p>
            <a:pPr indent="-457200">
              <a:buFontTx/>
              <a:buChar char="•"/>
            </a:pPr>
            <a:r>
              <a:rPr lang="en-US" dirty="0" smtClean="0">
                <a:solidFill>
                  <a:schemeClr val="tx2">
                    <a:lumMod val="50000"/>
                  </a:schemeClr>
                </a:solidFill>
              </a:rPr>
              <a:t>Ease of moves, adds and changes</a:t>
            </a:r>
          </a:p>
          <a:p>
            <a:pPr indent="-457200">
              <a:buFontTx/>
              <a:buChar char="•"/>
            </a:pPr>
            <a:r>
              <a:rPr lang="en-US" dirty="0" smtClean="0">
                <a:solidFill>
                  <a:schemeClr val="tx2">
                    <a:lumMod val="50000"/>
                  </a:schemeClr>
                </a:solidFill>
              </a:rPr>
              <a:t>Enhanced end-use understanding and control</a:t>
            </a:r>
          </a:p>
          <a:p>
            <a:pPr indent="-457200">
              <a:buFontTx/>
              <a:buChar char="•"/>
            </a:pPr>
            <a:r>
              <a:rPr lang="en-US" dirty="0" smtClean="0">
                <a:solidFill>
                  <a:schemeClr val="tx2">
                    <a:lumMod val="50000"/>
                  </a:schemeClr>
                </a:solidFill>
              </a:rPr>
              <a:t>Continuous product support and warranty</a:t>
            </a:r>
          </a:p>
          <a:p>
            <a:pPr indent="-457200">
              <a:buFontTx/>
              <a:buChar char="•"/>
            </a:pPr>
            <a:r>
              <a:rPr lang="en-US" dirty="0" smtClean="0">
                <a:solidFill>
                  <a:schemeClr val="tx2">
                    <a:lumMod val="50000"/>
                  </a:schemeClr>
                </a:solidFill>
              </a:rPr>
              <a:t>Significant long term cost containment</a:t>
            </a:r>
          </a:p>
        </p:txBody>
      </p:sp>
      <p:sp>
        <p:nvSpPr>
          <p:cNvPr id="8" name="Rounded Rectangle 7"/>
          <p:cNvSpPr/>
          <p:nvPr/>
        </p:nvSpPr>
        <p:spPr>
          <a:xfrm>
            <a:off x="685800" y="76200"/>
            <a:ext cx="8001000" cy="533400"/>
          </a:xfrm>
          <a:prstGeom prst="roundRect">
            <a:avLst/>
          </a:prstGeom>
          <a:gradFill>
            <a:gsLst>
              <a:gs pos="0">
                <a:srgbClr val="0A5AD0"/>
              </a:gs>
              <a:gs pos="39999">
                <a:srgbClr val="85C2FF"/>
              </a:gs>
              <a:gs pos="70000">
                <a:srgbClr val="C4D6EB"/>
              </a:gs>
              <a:gs pos="100000">
                <a:srgbClr val="FFEBFA"/>
              </a:gs>
            </a:gsLst>
            <a:lin ang="8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en-US" sz="3200" b="1" dirty="0" smtClean="0">
                <a:solidFill>
                  <a:schemeClr val="tx2">
                    <a:lumMod val="75000"/>
                  </a:schemeClr>
                </a:solidFill>
              </a:rPr>
              <a:t>Benefits of Structured Cabling System</a:t>
            </a:r>
          </a:p>
        </p:txBody>
      </p:sp>
      <p:pic>
        <p:nvPicPr>
          <p:cNvPr id="18434" name="Picture 2" descr="http://www.saratogaus.com/images/mainPics/structuredCabling.jpg"/>
          <p:cNvPicPr>
            <a:picLocks noChangeAspect="1" noChangeArrowheads="1"/>
          </p:cNvPicPr>
          <p:nvPr/>
        </p:nvPicPr>
        <p:blipFill>
          <a:blip r:embed="rId3"/>
          <a:srcRect/>
          <a:stretch>
            <a:fillRect/>
          </a:stretch>
        </p:blipFill>
        <p:spPr bwMode="auto">
          <a:xfrm>
            <a:off x="2971800" y="4038600"/>
            <a:ext cx="3009900" cy="1828800"/>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www.birlamedisoft.com</a:t>
            </a:r>
            <a:endParaRPr lang="en-US" sz="1600" b="1" dirty="0"/>
          </a:p>
        </p:txBody>
      </p:sp>
      <p:pic>
        <p:nvPicPr>
          <p:cNvPr id="6" name="Picture 5" descr="BM-logo.png"/>
          <p:cNvPicPr>
            <a:picLocks noChangeAspect="1"/>
          </p:cNvPicPr>
          <p:nvPr/>
        </p:nvPicPr>
        <p:blipFill>
          <a:blip r:embed="rId2" cstate="print"/>
          <a:stretch>
            <a:fillRect/>
          </a:stretch>
        </p:blipFill>
        <p:spPr>
          <a:xfrm>
            <a:off x="8153400" y="5943600"/>
            <a:ext cx="942975" cy="865417"/>
          </a:xfrm>
          <a:prstGeom prst="rect">
            <a:avLst/>
          </a:prstGeom>
        </p:spPr>
      </p:pic>
      <p:sp>
        <p:nvSpPr>
          <p:cNvPr id="8" name="Rounded Rectangle 7"/>
          <p:cNvSpPr/>
          <p:nvPr/>
        </p:nvSpPr>
        <p:spPr>
          <a:xfrm>
            <a:off x="762000" y="4800600"/>
            <a:ext cx="7696200" cy="762000"/>
          </a:xfrm>
          <a:prstGeom prst="roundRect">
            <a:avLst/>
          </a:prstGeom>
          <a:gradFill>
            <a:gsLst>
              <a:gs pos="0">
                <a:srgbClr val="5E9EFF"/>
              </a:gs>
              <a:gs pos="39999">
                <a:srgbClr val="85C2FF"/>
              </a:gs>
              <a:gs pos="70000">
                <a:srgbClr val="C4D6EB"/>
              </a:gs>
              <a:gs pos="100000">
                <a:srgbClr val="FFEBFA"/>
              </a:gs>
            </a:gsLst>
            <a:lin ang="8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tx2">
                    <a:lumMod val="50000"/>
                  </a:schemeClr>
                </a:solidFill>
              </a:rPr>
              <a:t>Access Control System</a:t>
            </a:r>
            <a:endParaRPr lang="en-US" sz="3600" dirty="0">
              <a:solidFill>
                <a:schemeClr val="tx2">
                  <a:lumMod val="50000"/>
                </a:schemeClr>
              </a:solidFill>
            </a:endParaRPr>
          </a:p>
        </p:txBody>
      </p:sp>
      <p:pic>
        <p:nvPicPr>
          <p:cNvPr id="7" name="Picture 2" descr="D:\Maria\ELV Systems\ELV Systems\Structured cabling for Data and Voice\Access-Control.jpg"/>
          <p:cNvPicPr>
            <a:picLocks noChangeAspect="1" noChangeArrowheads="1"/>
          </p:cNvPicPr>
          <p:nvPr/>
        </p:nvPicPr>
        <p:blipFill>
          <a:blip r:embed="rId3" cstate="print"/>
          <a:srcRect/>
          <a:stretch>
            <a:fillRect/>
          </a:stretch>
        </p:blipFill>
        <p:spPr bwMode="auto">
          <a:xfrm>
            <a:off x="2057400" y="762000"/>
            <a:ext cx="4876800" cy="3740375"/>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Maria\Useful images\Misc\login_icon.jpeg"/>
          <p:cNvPicPr>
            <a:picLocks noChangeAspect="1" noChangeArrowheads="1"/>
          </p:cNvPicPr>
          <p:nvPr/>
        </p:nvPicPr>
        <p:blipFill>
          <a:blip r:embed="rId2"/>
          <a:srcRect/>
          <a:stretch>
            <a:fillRect/>
          </a:stretch>
        </p:blipFill>
        <p:spPr bwMode="auto">
          <a:xfrm>
            <a:off x="5715000" y="4425968"/>
            <a:ext cx="2209800" cy="2203432"/>
          </a:xfrm>
          <a:prstGeom prst="rect">
            <a:avLst/>
          </a:prstGeom>
          <a:noFill/>
        </p:spPr>
      </p:pic>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www.birlamedisoft.com</a:t>
            </a:r>
            <a:endParaRPr lang="en-US" sz="1600" b="1" dirty="0"/>
          </a:p>
        </p:txBody>
      </p:sp>
      <p:pic>
        <p:nvPicPr>
          <p:cNvPr id="6" name="Picture 5" descr="BM-logo.png"/>
          <p:cNvPicPr>
            <a:picLocks noChangeAspect="1"/>
          </p:cNvPicPr>
          <p:nvPr/>
        </p:nvPicPr>
        <p:blipFill>
          <a:blip r:embed="rId3" cstate="print"/>
          <a:stretch>
            <a:fillRect/>
          </a:stretch>
        </p:blipFill>
        <p:spPr>
          <a:xfrm>
            <a:off x="8153400" y="5943600"/>
            <a:ext cx="942975" cy="865417"/>
          </a:xfrm>
          <a:prstGeom prst="rect">
            <a:avLst/>
          </a:prstGeom>
        </p:spPr>
      </p:pic>
      <p:sp>
        <p:nvSpPr>
          <p:cNvPr id="9" name="Rounded Rectangle 8"/>
          <p:cNvSpPr/>
          <p:nvPr/>
        </p:nvSpPr>
        <p:spPr>
          <a:xfrm>
            <a:off x="2057400" y="152400"/>
            <a:ext cx="4953000" cy="533400"/>
          </a:xfrm>
          <a:prstGeom prst="roundRect">
            <a:avLst/>
          </a:prstGeom>
          <a:gradFill>
            <a:gsLst>
              <a:gs pos="0">
                <a:srgbClr val="0A5AD0"/>
              </a:gs>
              <a:gs pos="39999">
                <a:srgbClr val="85C2FF"/>
              </a:gs>
              <a:gs pos="70000">
                <a:srgbClr val="C4D6EB"/>
              </a:gs>
              <a:gs pos="100000">
                <a:srgbClr val="FFEBFA"/>
              </a:gs>
            </a:gsLst>
            <a:lin ang="8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2">
                    <a:lumMod val="75000"/>
                  </a:schemeClr>
                </a:solidFill>
              </a:rPr>
              <a:t>Access Control Introduction</a:t>
            </a:r>
            <a:endParaRPr lang="en-US" sz="3200" dirty="0">
              <a:solidFill>
                <a:schemeClr val="tx2">
                  <a:lumMod val="75000"/>
                </a:schemeClr>
              </a:solidFill>
            </a:endParaRPr>
          </a:p>
        </p:txBody>
      </p:sp>
      <p:sp>
        <p:nvSpPr>
          <p:cNvPr id="10" name="Rounded Rectangle 9"/>
          <p:cNvSpPr/>
          <p:nvPr/>
        </p:nvSpPr>
        <p:spPr>
          <a:xfrm>
            <a:off x="381000" y="914400"/>
            <a:ext cx="8229600" cy="3581400"/>
          </a:xfrm>
          <a:prstGeom prst="roundRect">
            <a:avLst>
              <a:gd name="adj" fmla="val 4944"/>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just"/>
            <a:r>
              <a:rPr lang="en-US" b="1" dirty="0" smtClean="0">
                <a:solidFill>
                  <a:schemeClr val="tx2">
                    <a:lumMod val="50000"/>
                  </a:schemeClr>
                </a:solidFill>
              </a:rPr>
              <a:t>Access control </a:t>
            </a:r>
            <a:r>
              <a:rPr lang="en-US" dirty="0" smtClean="0">
                <a:solidFill>
                  <a:schemeClr val="tx2">
                    <a:lumMod val="50000"/>
                  </a:schemeClr>
                </a:solidFill>
              </a:rPr>
              <a:t>is the collection of mechanisms that permits managers of a system to exercise a directing or restraining influence over the behavior, use, and content of a system.  It permits management to specify what users can do, which resources they can access, and what operations they can perform on a system.</a:t>
            </a:r>
          </a:p>
          <a:p>
            <a:pPr marL="0" lvl="1" algn="just"/>
            <a:endParaRPr lang="en-US" dirty="0" smtClean="0">
              <a:solidFill>
                <a:schemeClr val="tx2">
                  <a:lumMod val="50000"/>
                </a:schemeClr>
              </a:solidFill>
            </a:endParaRPr>
          </a:p>
          <a:p>
            <a:r>
              <a:rPr lang="en-US" dirty="0" smtClean="0">
                <a:solidFill>
                  <a:schemeClr val="tx2">
                    <a:lumMod val="50000"/>
                  </a:schemeClr>
                </a:solidFill>
              </a:rPr>
              <a:t>The three main security principles pertaining to access control are:</a:t>
            </a:r>
          </a:p>
          <a:p>
            <a:pPr marL="0" lvl="1" indent="109538">
              <a:buFont typeface="Arial" pitchFamily="34" charset="0"/>
              <a:buChar char="•"/>
            </a:pPr>
            <a:r>
              <a:rPr lang="en-US" dirty="0" smtClean="0">
                <a:solidFill>
                  <a:schemeClr val="tx2">
                    <a:lumMod val="50000"/>
                  </a:schemeClr>
                </a:solidFill>
              </a:rPr>
              <a:t> Availability</a:t>
            </a:r>
          </a:p>
          <a:p>
            <a:pPr marL="0" lvl="1">
              <a:buFont typeface="Arial" pitchFamily="34" charset="0"/>
              <a:buChar char="•"/>
            </a:pPr>
            <a:r>
              <a:rPr lang="en-US" dirty="0" smtClean="0">
                <a:solidFill>
                  <a:schemeClr val="tx2">
                    <a:lumMod val="50000"/>
                  </a:schemeClr>
                </a:solidFill>
              </a:rPr>
              <a:t>  Integrity</a:t>
            </a:r>
          </a:p>
          <a:p>
            <a:pPr marL="0" lvl="1" indent="109538">
              <a:buFont typeface="Arial" pitchFamily="34" charset="0"/>
              <a:buChar char="•"/>
            </a:pPr>
            <a:r>
              <a:rPr lang="en-US" dirty="0" smtClean="0">
                <a:solidFill>
                  <a:schemeClr val="tx2">
                    <a:lumMod val="50000"/>
                  </a:schemeClr>
                </a:solidFill>
              </a:rPr>
              <a:t> Confidentiality</a:t>
            </a:r>
          </a:p>
          <a:p>
            <a:pPr marL="0" lvl="1" indent="109538"/>
            <a:endParaRPr lang="en-US" dirty="0" smtClean="0">
              <a:solidFill>
                <a:schemeClr val="tx2">
                  <a:lumMod val="50000"/>
                </a:schemeClr>
              </a:solidFill>
            </a:endParaRPr>
          </a:p>
          <a:p>
            <a:pPr marL="0" lvl="1" indent="109538"/>
            <a:r>
              <a:rPr lang="en-US" b="1" dirty="0" smtClean="0">
                <a:solidFill>
                  <a:schemeClr val="tx2">
                    <a:lumMod val="50000"/>
                  </a:schemeClr>
                </a:solidFill>
              </a:rPr>
              <a:t>Identification</a:t>
            </a:r>
            <a:r>
              <a:rPr lang="en-US" dirty="0" smtClean="0">
                <a:solidFill>
                  <a:schemeClr val="tx2">
                    <a:lumMod val="50000"/>
                  </a:schemeClr>
                </a:solidFill>
              </a:rPr>
              <a:t>, </a:t>
            </a:r>
            <a:r>
              <a:rPr lang="en-US" b="1" dirty="0" smtClean="0">
                <a:solidFill>
                  <a:schemeClr val="tx2">
                    <a:lumMod val="50000"/>
                  </a:schemeClr>
                </a:solidFill>
              </a:rPr>
              <a:t>Authentication</a:t>
            </a:r>
            <a:r>
              <a:rPr lang="en-US" dirty="0" smtClean="0">
                <a:solidFill>
                  <a:schemeClr val="tx2">
                    <a:lumMod val="50000"/>
                  </a:schemeClr>
                </a:solidFill>
              </a:rPr>
              <a:t>, and </a:t>
            </a:r>
            <a:r>
              <a:rPr lang="en-US" b="1" dirty="0" smtClean="0">
                <a:solidFill>
                  <a:schemeClr val="tx2">
                    <a:lumMod val="50000"/>
                  </a:schemeClr>
                </a:solidFill>
              </a:rPr>
              <a:t>Authorization</a:t>
            </a:r>
            <a:r>
              <a:rPr lang="en-US" dirty="0" smtClean="0">
                <a:solidFill>
                  <a:schemeClr val="tx2">
                    <a:lumMod val="50000"/>
                  </a:schemeClr>
                </a:solidFill>
              </a:rPr>
              <a:t> are distinct functions.</a:t>
            </a:r>
          </a:p>
          <a:p>
            <a:pPr marL="0" lvl="1" algn="just"/>
            <a:endParaRPr lang="en-US" dirty="0" smtClean="0">
              <a:solidFill>
                <a:schemeClr val="tx2">
                  <a:lumMod val="50000"/>
                </a:schemeClr>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www.birlamedisoft.com</a:t>
            </a:r>
            <a:endParaRPr lang="en-US" sz="1600" b="1" dirty="0"/>
          </a:p>
        </p:txBody>
      </p:sp>
      <p:pic>
        <p:nvPicPr>
          <p:cNvPr id="6" name="Picture 5" descr="BM-logo.png"/>
          <p:cNvPicPr>
            <a:picLocks noChangeAspect="1"/>
          </p:cNvPicPr>
          <p:nvPr/>
        </p:nvPicPr>
        <p:blipFill>
          <a:blip r:embed="rId3" cstate="print"/>
          <a:stretch>
            <a:fillRect/>
          </a:stretch>
        </p:blipFill>
        <p:spPr>
          <a:xfrm>
            <a:off x="8153400" y="5943600"/>
            <a:ext cx="942975" cy="865417"/>
          </a:xfrm>
          <a:prstGeom prst="rect">
            <a:avLst/>
          </a:prstGeom>
        </p:spPr>
      </p:pic>
      <p:sp>
        <p:nvSpPr>
          <p:cNvPr id="9" name="Rounded Rectangle 8"/>
          <p:cNvSpPr/>
          <p:nvPr/>
        </p:nvSpPr>
        <p:spPr>
          <a:xfrm>
            <a:off x="2362200" y="76200"/>
            <a:ext cx="4343400" cy="533400"/>
          </a:xfrm>
          <a:prstGeom prst="roundRect">
            <a:avLst/>
          </a:prstGeom>
          <a:gradFill>
            <a:gsLst>
              <a:gs pos="0">
                <a:srgbClr val="0A5AD0"/>
              </a:gs>
              <a:gs pos="39999">
                <a:srgbClr val="85C2FF"/>
              </a:gs>
              <a:gs pos="70000">
                <a:srgbClr val="C4D6EB"/>
              </a:gs>
              <a:gs pos="100000">
                <a:srgbClr val="FFEBFA"/>
              </a:gs>
            </a:gsLst>
            <a:lin ang="8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2">
                    <a:lumMod val="75000"/>
                  </a:schemeClr>
                </a:solidFill>
              </a:rPr>
              <a:t>Identification</a:t>
            </a:r>
          </a:p>
        </p:txBody>
      </p:sp>
      <p:sp>
        <p:nvSpPr>
          <p:cNvPr id="10" name="Rounded Rectangle 9"/>
          <p:cNvSpPr/>
          <p:nvPr/>
        </p:nvSpPr>
        <p:spPr>
          <a:xfrm>
            <a:off x="457200" y="762000"/>
            <a:ext cx="8229600" cy="1752600"/>
          </a:xfrm>
          <a:prstGeom prst="roundRect">
            <a:avLst>
              <a:gd name="adj" fmla="val 4944"/>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endParaRPr lang="en-US" sz="1600" dirty="0" smtClean="0">
              <a:solidFill>
                <a:schemeClr val="tx2">
                  <a:lumMod val="50000"/>
                </a:schemeClr>
              </a:solidFill>
            </a:endParaRPr>
          </a:p>
          <a:p>
            <a:pPr lvl="1"/>
            <a:r>
              <a:rPr lang="en-US" sz="1600" b="1" dirty="0" smtClean="0">
                <a:solidFill>
                  <a:schemeClr val="tx2">
                    <a:lumMod val="75000"/>
                  </a:schemeClr>
                </a:solidFill>
              </a:rPr>
              <a:t>Identification : </a:t>
            </a:r>
          </a:p>
          <a:p>
            <a:pPr lvl="1"/>
            <a:r>
              <a:rPr lang="en-US" sz="1600" dirty="0" smtClean="0">
                <a:solidFill>
                  <a:schemeClr val="tx2">
                    <a:lumMod val="50000"/>
                  </a:schemeClr>
                </a:solidFill>
              </a:rPr>
              <a:t>Method of establishing the subject’s (user, program, process) identity.</a:t>
            </a:r>
          </a:p>
          <a:p>
            <a:pPr marL="573088" lvl="2" indent="-109538">
              <a:buFont typeface="Wingdings" pitchFamily="2" charset="2"/>
              <a:buChar char="§"/>
            </a:pPr>
            <a:r>
              <a:rPr lang="en-US" sz="1600" dirty="0" smtClean="0">
                <a:solidFill>
                  <a:schemeClr val="tx2">
                    <a:lumMod val="50000"/>
                  </a:schemeClr>
                </a:solidFill>
              </a:rPr>
              <a:t> Use of user name or other public information.</a:t>
            </a:r>
          </a:p>
          <a:p>
            <a:pPr marL="463550" lvl="2" indent="163513">
              <a:buFont typeface="Wingdings" pitchFamily="2" charset="2"/>
              <a:buChar char="§"/>
            </a:pPr>
            <a:r>
              <a:rPr lang="en-US" sz="1600" dirty="0" smtClean="0">
                <a:solidFill>
                  <a:schemeClr val="tx2">
                    <a:lumMod val="50000"/>
                  </a:schemeClr>
                </a:solidFill>
              </a:rPr>
              <a:t> Know identification component requirements.</a:t>
            </a:r>
          </a:p>
          <a:p>
            <a:pPr marL="463550" lvl="2" indent="163513"/>
            <a:endParaRPr lang="en-US" sz="1600" dirty="0" smtClean="0">
              <a:solidFill>
                <a:schemeClr val="tx2">
                  <a:lumMod val="50000"/>
                </a:schemeClr>
              </a:solidFill>
            </a:endParaRPr>
          </a:p>
          <a:p>
            <a:r>
              <a:rPr lang="en-US" sz="1600" b="1" dirty="0" smtClean="0">
                <a:solidFill>
                  <a:schemeClr val="tx2">
                    <a:lumMod val="75000"/>
                  </a:schemeClr>
                </a:solidFill>
              </a:rPr>
              <a:t>         </a:t>
            </a:r>
            <a:endParaRPr lang="en-US" sz="1600" dirty="0" smtClean="0">
              <a:solidFill>
                <a:schemeClr val="tx2">
                  <a:lumMod val="50000"/>
                </a:schemeClr>
              </a:solidFill>
            </a:endParaRPr>
          </a:p>
        </p:txBody>
      </p:sp>
      <p:pic>
        <p:nvPicPr>
          <p:cNvPr id="9219" name="Picture 3" descr="D:\Maria\ELV Systems\ELV Systems\Access-control\access-controsl.jpg"/>
          <p:cNvPicPr>
            <a:picLocks noChangeAspect="1" noChangeArrowheads="1"/>
          </p:cNvPicPr>
          <p:nvPr/>
        </p:nvPicPr>
        <p:blipFill>
          <a:blip r:embed="rId4"/>
          <a:srcRect/>
          <a:stretch>
            <a:fillRect/>
          </a:stretch>
        </p:blipFill>
        <p:spPr bwMode="auto">
          <a:xfrm>
            <a:off x="1447800" y="3048000"/>
            <a:ext cx="2628900" cy="2028825"/>
          </a:xfrm>
          <a:prstGeom prst="rect">
            <a:avLst/>
          </a:prstGeom>
          <a:noFill/>
          <a:ln w="25400">
            <a:solidFill>
              <a:schemeClr val="tx2">
                <a:lumMod val="60000"/>
                <a:lumOff val="40000"/>
              </a:schemeClr>
            </a:solidFill>
          </a:ln>
        </p:spPr>
      </p:pic>
      <p:pic>
        <p:nvPicPr>
          <p:cNvPr id="9220" name="Picture 4" descr="D:\Maria\ELV Systems\ELV Systems\Access-control\Accessc.jpg"/>
          <p:cNvPicPr>
            <a:picLocks noChangeAspect="1" noChangeArrowheads="1"/>
          </p:cNvPicPr>
          <p:nvPr/>
        </p:nvPicPr>
        <p:blipFill>
          <a:blip r:embed="rId5"/>
          <a:srcRect/>
          <a:stretch>
            <a:fillRect/>
          </a:stretch>
        </p:blipFill>
        <p:spPr bwMode="auto">
          <a:xfrm>
            <a:off x="5334000" y="3124200"/>
            <a:ext cx="2711450" cy="1814708"/>
          </a:xfrm>
          <a:prstGeom prst="rect">
            <a:avLst/>
          </a:prstGeom>
          <a:noFill/>
          <a:ln w="25400">
            <a:solidFill>
              <a:schemeClr val="tx2">
                <a:lumMod val="60000"/>
                <a:lumOff val="40000"/>
              </a:schemeClr>
            </a:solidFill>
          </a:ln>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1387</TotalTime>
  <Words>2860</Words>
  <Application>Microsoft Office PowerPoint</Application>
  <PresentationFormat>On-screen Show (4:3)</PresentationFormat>
  <Paragraphs>394</Paragraphs>
  <Slides>56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Arial</vt:lpstr>
      <vt:lpstr>Brush Script MT</vt:lpstr>
      <vt:lpstr>Calibri</vt:lpstr>
      <vt:lpstr>Courier New</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Corporate Office :   Birlamedisoft Pvt. Ltd. 111 , 311 &amp; 411, Gulmohar Centre Point, Pune Nagar Road, Near Vibhute Hospital, Opp. Kothari Wheels Maruti Showroom, Pune 411014, INDIA.  Toll Free No: 1-800-3070-2090 Global Contact No. : +91 9021 156 156    Customer Support : Cell : +91-92256 22058, +91-92256 22059 , +91-92255 62180 Landline : +91-20-65106272 Email : support@birlamedisoft.com  Sales Enquiry : Cell : +91-98232 90336, +91-94031 36401 / 402 / 403 , +91-9225061528 Landlines : +91-20-20261169, +91-20-20261171/72 , +91-20-65106271 / 72 / 73 Fax : +91-20-27036459 Email: info@birlamedisoft.com, birlamedisoft@gmail.com (General info / Sales)  Skype : Birlamedisoft Website : www.birlamedisoft.com  </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for Medical College Management Software</dc:title>
  <dc:creator>Shrinivas Birla</dc:creator>
  <cp:lastModifiedBy>Microsoft account</cp:lastModifiedBy>
  <cp:revision>414</cp:revision>
  <dcterms:created xsi:type="dcterms:W3CDTF">2006-08-16T00:00:00Z</dcterms:created>
  <dcterms:modified xsi:type="dcterms:W3CDTF">2013-06-29T05:22:40Z</dcterms:modified>
</cp:coreProperties>
</file>